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7" r:id="rId11"/>
    <p:sldId id="278" r:id="rId12"/>
    <p:sldId id="265" r:id="rId13"/>
    <p:sldId id="266" r:id="rId14"/>
    <p:sldId id="275" r:id="rId15"/>
    <p:sldId id="274" r:id="rId16"/>
    <p:sldId id="267" r:id="rId17"/>
    <p:sldId id="276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9AD3E-1379-4004-B252-7038AB96E0CE}" type="datetimeFigureOut">
              <a:rPr lang="nl-NL" smtClean="0"/>
              <a:pPr/>
              <a:t>11-6-2015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39F5C-12A6-4FB3-9AFB-C98B094C61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4802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/>
              <a:t>230000 BETA AMELOID HIPPOCAMOUS</a:t>
            </a:r>
          </a:p>
        </p:txBody>
      </p:sp>
      <p:sp>
        <p:nvSpPr>
          <p:cNvPr id="809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A6E85D-EACD-4E56-9B10-05D5910F33A8}" type="slidenum">
              <a:rPr lang="nl-NL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nl-NL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1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/>
              <a:t>LIEDERLIJK LEVEN  DRANK ROKEN EN OVERGEWICHT EN TOCH 90 WORDEN !</a:t>
            </a:r>
          </a:p>
          <a:p>
            <a:endParaRPr lang="nl-NL" altLang="en-US" smtClean="0"/>
          </a:p>
        </p:txBody>
      </p:sp>
      <p:sp>
        <p:nvSpPr>
          <p:cNvPr id="1054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BA585A-B4D9-4D11-8852-1ACC8866E000}" type="slidenum">
              <a:rPr lang="nl-NL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nl-NL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51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/>
              <a:t>ENKELE SUCCES MET GENETISCH MANIPULEREN BIJVOORBEELD DEZE MUIZEN</a:t>
            </a:r>
          </a:p>
          <a:p>
            <a:r>
              <a:rPr lang="nl-NL" altLang="en-US" smtClean="0"/>
              <a:t>MAAR AGGRESSIEF MUISJE – vrat zijn soortgenoten op, zodat LV van de groep daalde</a:t>
            </a:r>
          </a:p>
        </p:txBody>
      </p:sp>
      <p:sp>
        <p:nvSpPr>
          <p:cNvPr id="1116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8DC24B-59FB-4FD2-B1D1-65A21B10F9BC}" type="slidenum">
              <a:rPr lang="nl-NL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nl-NL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4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/>
              <a:t>Binnen enkele generaties zullen we in staat zijn om door celregeneratie, de schade van het verouderen word op bepaalde tijdstippen in je leven weggehaald</a:t>
            </a:r>
          </a:p>
        </p:txBody>
      </p:sp>
      <p:sp>
        <p:nvSpPr>
          <p:cNvPr id="1136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B55A35-7131-4758-828A-E9263F97F043}" type="slidenum">
              <a:rPr lang="nl-NL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nl-NL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55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7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00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584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945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28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80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945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290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45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36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046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24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5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9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83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90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ACEEE-B456-49FB-9259-D247BC25FB47}" type="slidenum">
              <a:rPr lang="nl-NL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55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f/f0/P1010488Avans_Bred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://images.google.nl/imgres?imgurl=http://www.natuurgek.nl/vleermuis.jpg&amp;imgrefurl=http://www.natuurgek.nl/archives/2006/12/kunstkerstboom.php&amp;usg=__DR7qn31jIYGRZvLUHelN0nGXji8=&amp;h=327&amp;w=482&amp;sz=10&amp;hl=nl&amp;start=1&amp;um=1&amp;tbnid=U9YtsLt8p9ZjzM:&amp;tbnh=88&amp;tbnw=129&amp;prev=/images?q=vleermuis&amp;um=1&amp;hl=nl&amp;sa=G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hyperlink" Target="http://images.google.nl/imgres?imgurl=http://alexander.apers.nl/groote%20walvis.jpg&amp;imgrefurl=http://alexander.apers.nl/zeezoogdieren.html&amp;usg=__KKaaMhPcwvLdBdIDC3NPoTNrhuc=&amp;h=286&amp;w=402&amp;sz=22&amp;hl=nl&amp;start=3&amp;um=1&amp;tbnid=_q8UEeQIOnw1yM:&amp;tbnh=88&amp;tbnw=124&amp;prev=/images?q=walvis&amp;um=1&amp;hl=nl&amp;sa=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Bestand:P1010488Avans Bre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836614"/>
            <a:ext cx="9144000" cy="1470025"/>
          </a:xfrm>
        </p:spPr>
        <p:txBody>
          <a:bodyPr/>
          <a:lstStyle/>
          <a:p>
            <a:pPr algn="r" eaLnBrk="1" hangingPunct="1"/>
            <a:r>
              <a:rPr lang="nl-NL" altLang="en-US" sz="40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LECTORAAT</a:t>
            </a:r>
            <a:br>
              <a:rPr lang="nl-NL" altLang="en-US" sz="40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nl-NL" altLang="en-US" sz="40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Active Ageing</a:t>
            </a:r>
            <a:endParaRPr lang="nl-NL" altLang="en-US" sz="32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464" y="4437063"/>
            <a:ext cx="4427537" cy="2470150"/>
          </a:xfrm>
          <a:solidFill>
            <a:srgbClr val="00B0F0"/>
          </a:solidFill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nl-NL" altLang="en-US" b="1" i="1" smtClean="0">
                <a:solidFill>
                  <a:schemeClr val="bg1"/>
                </a:solidFill>
                <a:latin typeface="Verdana" panose="020B0604030504040204" pitchFamily="34" charset="0"/>
              </a:rPr>
              <a:t>Academie voor Gezondheidszorg</a:t>
            </a:r>
          </a:p>
          <a:p>
            <a:pPr algn="r" eaLnBrk="1" hangingPunct="1">
              <a:lnSpc>
                <a:spcPct val="80000"/>
              </a:lnSpc>
            </a:pPr>
            <a:r>
              <a:rPr lang="nl-NL" altLang="en-US" b="1" i="1" smtClean="0">
                <a:solidFill>
                  <a:schemeClr val="bg1"/>
                </a:solidFill>
                <a:latin typeface="Verdana" panose="020B0604030504040204" pitchFamily="34" charset="0"/>
              </a:rPr>
              <a:t>Avans Hogeschool Breda</a:t>
            </a:r>
          </a:p>
          <a:p>
            <a:pPr algn="r" eaLnBrk="1" hangingPunct="1">
              <a:lnSpc>
                <a:spcPct val="80000"/>
              </a:lnSpc>
            </a:pPr>
            <a:r>
              <a:rPr lang="nl-NL" altLang="en-US" sz="20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Drs. Lowie van Doninck</a:t>
            </a:r>
          </a:p>
          <a:p>
            <a:pPr algn="r" eaLnBrk="1" hangingPunct="1">
              <a:lnSpc>
                <a:spcPct val="80000"/>
              </a:lnSpc>
            </a:pPr>
            <a:endParaRPr lang="nl-NL" altLang="en-US" sz="2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3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Lawaai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2309" y="2554664"/>
            <a:ext cx="6872140" cy="3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Fukushima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8613" y="2507530"/>
            <a:ext cx="6513923" cy="36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7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en-US" smtClean="0"/>
          </a:p>
          <a:p>
            <a:endParaRPr lang="nl-NL" altLang="en-US" smtClean="0"/>
          </a:p>
          <a:p>
            <a:pPr marL="457200" lvl="1" indent="0">
              <a:buNone/>
            </a:pPr>
            <a:r>
              <a:rPr lang="nl-NL" altLang="en-US" smtClean="0"/>
              <a:t>        </a:t>
            </a:r>
            <a:r>
              <a:rPr lang="nl-NL" altLang="en-US" sz="4800"/>
              <a:t>Genetische factoren</a:t>
            </a:r>
          </a:p>
        </p:txBody>
      </p:sp>
    </p:spTree>
    <p:extLst>
      <p:ext uri="{BB962C8B-B14F-4D97-AF65-F5344CB8AC3E}">
        <p14:creationId xmlns:p14="http://schemas.microsoft.com/office/powerpoint/2010/main" xmlns="" val="12955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951039" y="439739"/>
            <a:ext cx="8023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b="1">
                <a:solidFill>
                  <a:prstClr val="black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Genetische leeftijd</a:t>
            </a:r>
            <a:r>
              <a:rPr lang="nl-NL" altLang="en-US" sz="3200" b="1">
                <a:solidFill>
                  <a:srgbClr val="00FFFF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nl-NL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2243138" y="1360488"/>
            <a:ext cx="1757362" cy="2133600"/>
            <a:chOff x="1053" y="647"/>
            <a:chExt cx="935" cy="1193"/>
          </a:xfrm>
        </p:grpSpPr>
        <p:sp>
          <p:nvSpPr>
            <p:cNvPr id="103447" name="Rectangle 4"/>
            <p:cNvSpPr>
              <a:spLocks noChangeArrowheads="1"/>
            </p:cNvSpPr>
            <p:nvPr/>
          </p:nvSpPr>
          <p:spPr bwMode="auto">
            <a:xfrm>
              <a:off x="1053" y="1515"/>
              <a:ext cx="93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378" tIns="16188" rIns="32378" bIns="16188">
              <a:spAutoFit/>
            </a:bodyPr>
            <a:lstStyle>
              <a:lvl1pPr defTabSz="704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048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048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048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048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Bosmuis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3 jaar</a:t>
              </a:r>
              <a:r>
                <a:rPr lang="nl-NL" altLang="en-US" sz="1800" b="1">
                  <a:solidFill>
                    <a:srgbClr val="FFFF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 </a:t>
              </a:r>
              <a:endParaRPr lang="nl-NL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344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647"/>
              <a:ext cx="674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28" name="Group 6"/>
          <p:cNvGrpSpPr>
            <a:grpSpLocks/>
          </p:cNvGrpSpPr>
          <p:nvPr/>
        </p:nvGrpSpPr>
        <p:grpSpPr bwMode="auto">
          <a:xfrm>
            <a:off x="4978401" y="4219575"/>
            <a:ext cx="2365375" cy="1945152"/>
            <a:chOff x="1271" y="1091"/>
            <a:chExt cx="1360" cy="1069"/>
          </a:xfrm>
        </p:grpSpPr>
        <p:sp>
          <p:nvSpPr>
            <p:cNvPr id="103443" name="Rectangle 7"/>
            <p:cNvSpPr>
              <a:spLocks noChangeArrowheads="1"/>
            </p:cNvSpPr>
            <p:nvPr/>
          </p:nvSpPr>
          <p:spPr bwMode="auto">
            <a:xfrm>
              <a:off x="1881" y="1990"/>
              <a:ext cx="75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378" tIns="16188" rIns="32378" bIns="16188">
              <a:spAutoFit/>
            </a:bodyPr>
            <a:lstStyle>
              <a:lvl1pPr defTabSz="704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048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048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048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048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120 jaar</a:t>
              </a:r>
              <a:endParaRPr lang="nl-NL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444" name="Rectangle 8"/>
            <p:cNvSpPr>
              <a:spLocks noChangeArrowheads="1"/>
            </p:cNvSpPr>
            <p:nvPr/>
          </p:nvSpPr>
          <p:spPr bwMode="auto">
            <a:xfrm>
              <a:off x="1314" y="1988"/>
              <a:ext cx="59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378" tIns="16188" rIns="32378" bIns="16188">
              <a:spAutoFit/>
            </a:bodyPr>
            <a:lstStyle>
              <a:lvl1pPr defTabSz="7048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048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048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048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048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04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59 jaar </a:t>
              </a:r>
              <a:endParaRPr lang="nl-NL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344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1091"/>
              <a:ext cx="667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1094"/>
              <a:ext cx="605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29" name="Group 11"/>
          <p:cNvGrpSpPr>
            <a:grpSpLocks/>
          </p:cNvGrpSpPr>
          <p:nvPr/>
        </p:nvGrpSpPr>
        <p:grpSpPr bwMode="auto">
          <a:xfrm>
            <a:off x="8107364" y="1354139"/>
            <a:ext cx="2135187" cy="2255837"/>
            <a:chOff x="3729" y="785"/>
            <a:chExt cx="1251" cy="1325"/>
          </a:xfrm>
        </p:grpSpPr>
        <p:pic>
          <p:nvPicPr>
            <p:cNvPr id="103441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785"/>
              <a:ext cx="1251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Rectangle 13"/>
            <p:cNvSpPr>
              <a:spLocks noChangeArrowheads="1"/>
            </p:cNvSpPr>
            <p:nvPr/>
          </p:nvSpPr>
          <p:spPr bwMode="auto">
            <a:xfrm>
              <a:off x="3945" y="1733"/>
              <a:ext cx="90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rPr>
                <a:t>Canadese den</a:t>
              </a:r>
              <a:endParaRPr lang="nl-NL" altLang="en-US" sz="24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rPr>
                <a:t> ~5000 years </a:t>
              </a:r>
              <a:endParaRPr lang="nl-NL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3430" name="Group 14"/>
          <p:cNvGrpSpPr>
            <a:grpSpLocks/>
          </p:cNvGrpSpPr>
          <p:nvPr/>
        </p:nvGrpSpPr>
        <p:grpSpPr bwMode="auto">
          <a:xfrm>
            <a:off x="8199439" y="4251325"/>
            <a:ext cx="2028825" cy="2166938"/>
            <a:chOff x="3490" y="2848"/>
            <a:chExt cx="1278" cy="1365"/>
          </a:xfrm>
        </p:grpSpPr>
        <p:pic>
          <p:nvPicPr>
            <p:cNvPr id="103439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2848"/>
              <a:ext cx="127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Rectangle 16"/>
            <p:cNvSpPr>
              <a:spLocks noChangeArrowheads="1"/>
            </p:cNvSpPr>
            <p:nvPr/>
          </p:nvSpPr>
          <p:spPr bwMode="auto">
            <a:xfrm>
              <a:off x="3637" y="3847"/>
              <a:ext cx="104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600" b="1">
                  <a:solidFill>
                    <a:prstClr val="black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rPr>
                <a:t>Dahlia anemoon </a:t>
              </a:r>
              <a:endParaRPr lang="nl-NL" altLang="en-US" sz="24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600" b="1">
                  <a:solidFill>
                    <a:prstClr val="black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rPr>
                <a:t>eeuwig</a:t>
              </a:r>
              <a:endParaRPr lang="nl-NL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3431" name="Group 17"/>
          <p:cNvGrpSpPr>
            <a:grpSpLocks/>
          </p:cNvGrpSpPr>
          <p:nvPr/>
        </p:nvGrpSpPr>
        <p:grpSpPr bwMode="auto">
          <a:xfrm>
            <a:off x="2084389" y="4237039"/>
            <a:ext cx="2098675" cy="2039937"/>
            <a:chOff x="847" y="2939"/>
            <a:chExt cx="1476" cy="1425"/>
          </a:xfrm>
        </p:grpSpPr>
        <p:pic>
          <p:nvPicPr>
            <p:cNvPr id="103437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2939"/>
              <a:ext cx="1476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91" name="Text Box 19"/>
            <p:cNvSpPr txBox="1">
              <a:spLocks noChangeArrowheads="1"/>
            </p:cNvSpPr>
            <p:nvPr/>
          </p:nvSpPr>
          <p:spPr bwMode="auto">
            <a:xfrm>
              <a:off x="1237" y="3916"/>
              <a:ext cx="698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  <a:ea typeface="ＭＳ Ｐゴシック"/>
                  <a:cs typeface="ＭＳ Ｐゴシック"/>
                </a:rPr>
                <a:t>Walvis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18" charset="0"/>
                  <a:ea typeface="ＭＳ Ｐゴシック"/>
                  <a:cs typeface="ＭＳ Ｐゴシック"/>
                </a:rPr>
                <a:t>200 jaar</a:t>
              </a:r>
              <a:endParaRPr lang="nl-NL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3432" name="Group 20"/>
          <p:cNvGrpSpPr>
            <a:grpSpLocks/>
          </p:cNvGrpSpPr>
          <p:nvPr/>
        </p:nvGrpSpPr>
        <p:grpSpPr bwMode="auto">
          <a:xfrm>
            <a:off x="5016500" y="1268413"/>
            <a:ext cx="1658938" cy="2252662"/>
            <a:chOff x="1663" y="862"/>
            <a:chExt cx="1045" cy="1419"/>
          </a:xfrm>
        </p:grpSpPr>
        <p:pic>
          <p:nvPicPr>
            <p:cNvPr id="103435" name="Picture 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" y="862"/>
              <a:ext cx="104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6" name="Text Box 22"/>
            <p:cNvSpPr txBox="1">
              <a:spLocks noChangeArrowheads="1"/>
            </p:cNvSpPr>
            <p:nvPr/>
          </p:nvSpPr>
          <p:spPr bwMode="auto">
            <a:xfrm>
              <a:off x="1824" y="1877"/>
              <a:ext cx="7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Vleermuis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 b="1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39 jaar</a:t>
              </a:r>
              <a:endParaRPr lang="nl-NL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03433" name="Picture 23" descr="groote%2520walvi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860801"/>
            <a:ext cx="21605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24" descr="vleermui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1" y="1268414"/>
            <a:ext cx="165576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8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Hydra</a:t>
            </a:r>
            <a:endParaRPr lang="nl-NL" dirty="0"/>
          </a:p>
        </p:txBody>
      </p:sp>
      <p:pic>
        <p:nvPicPr>
          <p:cNvPr id="5122" name="Picture 2" descr="\\fshsl1\al_usr_m2\HOME\lmkvando\My Pictures\Hydra_oligac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490538"/>
            <a:ext cx="7128792" cy="46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9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Blinde molrat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23942" y="2963564"/>
            <a:ext cx="5944115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1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http://www.luxuo.com/wp-content/uploads/2010/06/sir-winston-churchil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kstvak 5"/>
          <p:cNvSpPr txBox="1">
            <a:spLocks noChangeArrowheads="1"/>
          </p:cNvSpPr>
          <p:nvPr/>
        </p:nvSpPr>
        <p:spPr bwMode="auto">
          <a:xfrm>
            <a:off x="1524000" y="6165851"/>
            <a:ext cx="3132138" cy="646113"/>
          </a:xfrm>
          <a:prstGeom prst="rect">
            <a:avLst/>
          </a:prstGeom>
          <a:solidFill>
            <a:srgbClr val="FF00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3600">
                <a:solidFill>
                  <a:srgbClr val="000000"/>
                </a:solidFill>
                <a:latin typeface="Verdana" panose="020B0604030504040204" pitchFamily="34" charset="0"/>
              </a:rPr>
              <a:t>Churchillgen</a:t>
            </a:r>
          </a:p>
        </p:txBody>
      </p:sp>
    </p:spTree>
    <p:extLst>
      <p:ext uri="{BB962C8B-B14F-4D97-AF65-F5344CB8AC3E}">
        <p14:creationId xmlns:p14="http://schemas.microsoft.com/office/powerpoint/2010/main" xmlns="" val="29140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manipulatie</a:t>
            </a:r>
            <a:endParaRPr lang="nl-NL" dirty="0"/>
          </a:p>
        </p:txBody>
      </p:sp>
      <p:pic>
        <p:nvPicPr>
          <p:cNvPr id="6146" name="Picture 2" descr="\\fshsl1\al_usr_m2\HOME\lmkvando\My Pictures\fluo katt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702941"/>
            <a:ext cx="7272808" cy="45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4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28" name="Text Box 160"/>
          <p:cNvSpPr txBox="1">
            <a:spLocks noChangeArrowheads="1"/>
          </p:cNvSpPr>
          <p:nvPr/>
        </p:nvSpPr>
        <p:spPr bwMode="auto">
          <a:xfrm>
            <a:off x="1559791" y="495301"/>
            <a:ext cx="93089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>
                <a:solidFill>
                  <a:srgbClr val="66E1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ea typeface="ＭＳ Ｐゴシック"/>
                <a:cs typeface="ＭＳ Ｐゴシック"/>
              </a:rPr>
              <a:t>A pathway with a conserved effect on lifespan: </a:t>
            </a:r>
            <a:endParaRPr lang="nl-NL" sz="240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>
                <a:solidFill>
                  <a:srgbClr val="66E1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  <a:ea typeface="ＭＳ Ｐゴシック"/>
                <a:cs typeface="ＭＳ Ｐゴシック"/>
              </a:rPr>
              <a:t>Insulin/insulin-like growth factor signalling :</a:t>
            </a:r>
            <a:r>
              <a:rPr lang="nl-NL" b="1" i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Caenorhabditis elegans</a:t>
            </a:r>
            <a:r>
              <a:rPr lang="nl-NL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GB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AutoShape 159"/>
          <p:cNvSpPr>
            <a:spLocks noChangeAspect="1" noChangeArrowheads="1"/>
          </p:cNvSpPr>
          <p:nvPr/>
        </p:nvSpPr>
        <p:spPr bwMode="auto">
          <a:xfrm>
            <a:off x="2074863" y="2171701"/>
            <a:ext cx="40386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8548" name="Group 5"/>
          <p:cNvGrpSpPr>
            <a:grpSpLocks/>
          </p:cNvGrpSpPr>
          <p:nvPr/>
        </p:nvGrpSpPr>
        <p:grpSpPr bwMode="auto">
          <a:xfrm>
            <a:off x="6384926" y="2205039"/>
            <a:ext cx="3698875" cy="3013075"/>
            <a:chOff x="2928" y="1296"/>
            <a:chExt cx="2330" cy="1898"/>
          </a:xfrm>
        </p:grpSpPr>
        <p:grpSp>
          <p:nvGrpSpPr>
            <p:cNvPr id="108551" name="Group 7"/>
            <p:cNvGrpSpPr>
              <a:grpSpLocks/>
            </p:cNvGrpSpPr>
            <p:nvPr/>
          </p:nvGrpSpPr>
          <p:grpSpPr bwMode="auto">
            <a:xfrm>
              <a:off x="2976" y="1296"/>
              <a:ext cx="2282" cy="1898"/>
              <a:chOff x="1796" y="2498"/>
              <a:chExt cx="2042" cy="1674"/>
            </a:xfrm>
          </p:grpSpPr>
          <p:sp>
            <p:nvSpPr>
              <p:cNvPr id="108553" name="Rectangle 158"/>
              <p:cNvSpPr>
                <a:spLocks noChangeArrowheads="1"/>
              </p:cNvSpPr>
              <p:nvPr/>
            </p:nvSpPr>
            <p:spPr bwMode="auto">
              <a:xfrm>
                <a:off x="1796" y="2498"/>
                <a:ext cx="2042" cy="167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54" name="Freeform 157"/>
              <p:cNvSpPr>
                <a:spLocks/>
              </p:cNvSpPr>
              <p:nvPr/>
            </p:nvSpPr>
            <p:spPr bwMode="auto">
              <a:xfrm>
                <a:off x="2249" y="2569"/>
                <a:ext cx="568" cy="1037"/>
              </a:xfrm>
              <a:custGeom>
                <a:avLst/>
                <a:gdLst>
                  <a:gd name="T0" fmla="*/ 0 w 600"/>
                  <a:gd name="T1" fmla="*/ 0 h 1037"/>
                  <a:gd name="T2" fmla="*/ 9 w 600"/>
                  <a:gd name="T3" fmla="*/ 0 h 1037"/>
                  <a:gd name="T4" fmla="*/ 9 w 600"/>
                  <a:gd name="T5" fmla="*/ 0 h 1037"/>
                  <a:gd name="T6" fmla="*/ 9 w 600"/>
                  <a:gd name="T7" fmla="*/ 0 h 1037"/>
                  <a:gd name="T8" fmla="*/ 9 w 600"/>
                  <a:gd name="T9" fmla="*/ 0 h 1037"/>
                  <a:gd name="T10" fmla="*/ 9 w 600"/>
                  <a:gd name="T11" fmla="*/ 0 h 1037"/>
                  <a:gd name="T12" fmla="*/ 12 w 600"/>
                  <a:gd name="T13" fmla="*/ 0 h 1037"/>
                  <a:gd name="T14" fmla="*/ 14 w 600"/>
                  <a:gd name="T15" fmla="*/ 0 h 1037"/>
                  <a:gd name="T16" fmla="*/ 19 w 600"/>
                  <a:gd name="T17" fmla="*/ 0 h 1037"/>
                  <a:gd name="T18" fmla="*/ 23 w 600"/>
                  <a:gd name="T19" fmla="*/ 0 h 1037"/>
                  <a:gd name="T20" fmla="*/ 26 w 600"/>
                  <a:gd name="T21" fmla="*/ 0 h 1037"/>
                  <a:gd name="T22" fmla="*/ 34 w 600"/>
                  <a:gd name="T23" fmla="*/ 245 h 1037"/>
                  <a:gd name="T24" fmla="*/ 38 w 600"/>
                  <a:gd name="T25" fmla="*/ 523 h 1037"/>
                  <a:gd name="T26" fmla="*/ 42 w 600"/>
                  <a:gd name="T27" fmla="*/ 609 h 1037"/>
                  <a:gd name="T28" fmla="*/ 48 w 600"/>
                  <a:gd name="T29" fmla="*/ 950 h 1037"/>
                  <a:gd name="T30" fmla="*/ 50 w 600"/>
                  <a:gd name="T31" fmla="*/ 1018 h 1037"/>
                  <a:gd name="T32" fmla="*/ 54 w 600"/>
                  <a:gd name="T33" fmla="*/ 1018 h 1037"/>
                  <a:gd name="T34" fmla="*/ 57 w 600"/>
                  <a:gd name="T35" fmla="*/ 1037 h 10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0"/>
                  <a:gd name="T55" fmla="*/ 0 h 1037"/>
                  <a:gd name="T56" fmla="*/ 600 w 600"/>
                  <a:gd name="T57" fmla="*/ 1037 h 10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0" h="1037">
                    <a:moveTo>
                      <a:pt x="0" y="0"/>
                    </a:moveTo>
                    <a:lnTo>
                      <a:pt x="18" y="0"/>
                    </a:lnTo>
                    <a:lnTo>
                      <a:pt x="41" y="0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104" y="0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86" y="0"/>
                    </a:lnTo>
                    <a:lnTo>
                      <a:pt x="232" y="0"/>
                    </a:lnTo>
                    <a:lnTo>
                      <a:pt x="272" y="0"/>
                    </a:lnTo>
                    <a:lnTo>
                      <a:pt x="354" y="245"/>
                    </a:lnTo>
                    <a:lnTo>
                      <a:pt x="400" y="523"/>
                    </a:lnTo>
                    <a:lnTo>
                      <a:pt x="441" y="609"/>
                    </a:lnTo>
                    <a:lnTo>
                      <a:pt x="504" y="950"/>
                    </a:lnTo>
                    <a:lnTo>
                      <a:pt x="523" y="1018"/>
                    </a:lnTo>
                    <a:lnTo>
                      <a:pt x="563" y="1018"/>
                    </a:lnTo>
                    <a:lnTo>
                      <a:pt x="600" y="1037"/>
                    </a:lnTo>
                  </a:path>
                </a:pathLst>
              </a:custGeom>
              <a:noFill/>
              <a:ln w="1428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55" name="Freeform 156"/>
              <p:cNvSpPr>
                <a:spLocks/>
              </p:cNvSpPr>
              <p:nvPr/>
            </p:nvSpPr>
            <p:spPr bwMode="auto">
              <a:xfrm>
                <a:off x="2290" y="2569"/>
                <a:ext cx="1304" cy="1037"/>
              </a:xfrm>
              <a:custGeom>
                <a:avLst/>
                <a:gdLst>
                  <a:gd name="T0" fmla="*/ 0 w 1377"/>
                  <a:gd name="T1" fmla="*/ 0 h 1037"/>
                  <a:gd name="T2" fmla="*/ 9 w 1377"/>
                  <a:gd name="T3" fmla="*/ 0 h 1037"/>
                  <a:gd name="T4" fmla="*/ 9 w 1377"/>
                  <a:gd name="T5" fmla="*/ 0 h 1037"/>
                  <a:gd name="T6" fmla="*/ 9 w 1377"/>
                  <a:gd name="T7" fmla="*/ 0 h 1037"/>
                  <a:gd name="T8" fmla="*/ 9 w 1377"/>
                  <a:gd name="T9" fmla="*/ 0 h 1037"/>
                  <a:gd name="T10" fmla="*/ 9 w 1377"/>
                  <a:gd name="T11" fmla="*/ 0 h 1037"/>
                  <a:gd name="T12" fmla="*/ 12 w 1377"/>
                  <a:gd name="T13" fmla="*/ 0 h 1037"/>
                  <a:gd name="T14" fmla="*/ 14 w 1377"/>
                  <a:gd name="T15" fmla="*/ 0 h 1037"/>
                  <a:gd name="T16" fmla="*/ 17 w 1377"/>
                  <a:gd name="T17" fmla="*/ 0 h 1037"/>
                  <a:gd name="T18" fmla="*/ 19 w 1377"/>
                  <a:gd name="T19" fmla="*/ 0 h 1037"/>
                  <a:gd name="T20" fmla="*/ 21 w 1377"/>
                  <a:gd name="T21" fmla="*/ 0 h 1037"/>
                  <a:gd name="T22" fmla="*/ 23 w 1377"/>
                  <a:gd name="T23" fmla="*/ 0 h 1037"/>
                  <a:gd name="T24" fmla="*/ 26 w 1377"/>
                  <a:gd name="T25" fmla="*/ 0 h 1037"/>
                  <a:gd name="T26" fmla="*/ 27 w 1377"/>
                  <a:gd name="T27" fmla="*/ 0 h 1037"/>
                  <a:gd name="T28" fmla="*/ 33 w 1377"/>
                  <a:gd name="T29" fmla="*/ 0 h 1037"/>
                  <a:gd name="T30" fmla="*/ 35 w 1377"/>
                  <a:gd name="T31" fmla="*/ 68 h 1037"/>
                  <a:gd name="T32" fmla="*/ 37 w 1377"/>
                  <a:gd name="T33" fmla="*/ 68 h 1037"/>
                  <a:gd name="T34" fmla="*/ 39 w 1377"/>
                  <a:gd name="T35" fmla="*/ 68 h 1037"/>
                  <a:gd name="T36" fmla="*/ 41 w 1377"/>
                  <a:gd name="T37" fmla="*/ 150 h 1037"/>
                  <a:gd name="T38" fmla="*/ 43 w 1377"/>
                  <a:gd name="T39" fmla="*/ 150 h 1037"/>
                  <a:gd name="T40" fmla="*/ 43 w 1377"/>
                  <a:gd name="T41" fmla="*/ 150 h 1037"/>
                  <a:gd name="T42" fmla="*/ 48 w 1377"/>
                  <a:gd name="T43" fmla="*/ 150 h 1037"/>
                  <a:gd name="T44" fmla="*/ 51 w 1377"/>
                  <a:gd name="T45" fmla="*/ 150 h 1037"/>
                  <a:gd name="T46" fmla="*/ 52 w 1377"/>
                  <a:gd name="T47" fmla="*/ 150 h 1037"/>
                  <a:gd name="T48" fmla="*/ 54 w 1377"/>
                  <a:gd name="T49" fmla="*/ 150 h 1037"/>
                  <a:gd name="T50" fmla="*/ 57 w 1377"/>
                  <a:gd name="T51" fmla="*/ 223 h 1037"/>
                  <a:gd name="T52" fmla="*/ 59 w 1377"/>
                  <a:gd name="T53" fmla="*/ 300 h 1037"/>
                  <a:gd name="T54" fmla="*/ 60 w 1377"/>
                  <a:gd name="T55" fmla="*/ 300 h 1037"/>
                  <a:gd name="T56" fmla="*/ 63 w 1377"/>
                  <a:gd name="T57" fmla="*/ 300 h 1037"/>
                  <a:gd name="T58" fmla="*/ 63 w 1377"/>
                  <a:gd name="T59" fmla="*/ 445 h 1037"/>
                  <a:gd name="T60" fmla="*/ 67 w 1377"/>
                  <a:gd name="T61" fmla="*/ 445 h 1037"/>
                  <a:gd name="T62" fmla="*/ 71 w 1377"/>
                  <a:gd name="T63" fmla="*/ 523 h 1037"/>
                  <a:gd name="T64" fmla="*/ 75 w 1377"/>
                  <a:gd name="T65" fmla="*/ 523 h 1037"/>
                  <a:gd name="T66" fmla="*/ 79 w 1377"/>
                  <a:gd name="T67" fmla="*/ 595 h 1037"/>
                  <a:gd name="T68" fmla="*/ 79 w 1377"/>
                  <a:gd name="T69" fmla="*/ 595 h 1037"/>
                  <a:gd name="T70" fmla="*/ 83 w 1377"/>
                  <a:gd name="T71" fmla="*/ 595 h 1037"/>
                  <a:gd name="T72" fmla="*/ 87 w 1377"/>
                  <a:gd name="T73" fmla="*/ 595 h 1037"/>
                  <a:gd name="T74" fmla="*/ 93 w 1377"/>
                  <a:gd name="T75" fmla="*/ 723 h 1037"/>
                  <a:gd name="T76" fmla="*/ 93 w 1377"/>
                  <a:gd name="T77" fmla="*/ 723 h 1037"/>
                  <a:gd name="T78" fmla="*/ 103 w 1377"/>
                  <a:gd name="T79" fmla="*/ 882 h 1037"/>
                  <a:gd name="T80" fmla="*/ 110 w 1377"/>
                  <a:gd name="T81" fmla="*/ 959 h 1037"/>
                  <a:gd name="T82" fmla="*/ 116 w 1377"/>
                  <a:gd name="T83" fmla="*/ 959 h 1037"/>
                  <a:gd name="T84" fmla="*/ 121 w 1377"/>
                  <a:gd name="T85" fmla="*/ 959 h 1037"/>
                  <a:gd name="T86" fmla="*/ 130 w 1377"/>
                  <a:gd name="T87" fmla="*/ 959 h 1037"/>
                  <a:gd name="T88" fmla="*/ 132 w 1377"/>
                  <a:gd name="T89" fmla="*/ 1037 h 10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77"/>
                  <a:gd name="T136" fmla="*/ 0 h 1037"/>
                  <a:gd name="T137" fmla="*/ 1377 w 1377"/>
                  <a:gd name="T138" fmla="*/ 1037 h 10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77" h="1037">
                    <a:moveTo>
                      <a:pt x="0" y="0"/>
                    </a:moveTo>
                    <a:lnTo>
                      <a:pt x="18" y="0"/>
                    </a:lnTo>
                    <a:lnTo>
                      <a:pt x="41" y="0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104" y="0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209" y="0"/>
                    </a:lnTo>
                    <a:lnTo>
                      <a:pt x="232" y="0"/>
                    </a:lnTo>
                    <a:lnTo>
                      <a:pt x="272" y="0"/>
                    </a:lnTo>
                    <a:lnTo>
                      <a:pt x="291" y="0"/>
                    </a:lnTo>
                    <a:lnTo>
                      <a:pt x="336" y="0"/>
                    </a:lnTo>
                    <a:lnTo>
                      <a:pt x="354" y="68"/>
                    </a:lnTo>
                    <a:lnTo>
                      <a:pt x="377" y="68"/>
                    </a:lnTo>
                    <a:lnTo>
                      <a:pt x="400" y="68"/>
                    </a:lnTo>
                    <a:lnTo>
                      <a:pt x="418" y="150"/>
                    </a:lnTo>
                    <a:lnTo>
                      <a:pt x="441" y="150"/>
                    </a:lnTo>
                    <a:lnTo>
                      <a:pt x="459" y="150"/>
                    </a:lnTo>
                    <a:lnTo>
                      <a:pt x="504" y="150"/>
                    </a:lnTo>
                    <a:lnTo>
                      <a:pt x="523" y="150"/>
                    </a:lnTo>
                    <a:lnTo>
                      <a:pt x="545" y="150"/>
                    </a:lnTo>
                    <a:lnTo>
                      <a:pt x="563" y="150"/>
                    </a:lnTo>
                    <a:lnTo>
                      <a:pt x="586" y="223"/>
                    </a:lnTo>
                    <a:lnTo>
                      <a:pt x="609" y="300"/>
                    </a:lnTo>
                    <a:lnTo>
                      <a:pt x="627" y="300"/>
                    </a:lnTo>
                    <a:lnTo>
                      <a:pt x="650" y="300"/>
                    </a:lnTo>
                    <a:lnTo>
                      <a:pt x="673" y="445"/>
                    </a:lnTo>
                    <a:lnTo>
                      <a:pt x="691" y="445"/>
                    </a:lnTo>
                    <a:lnTo>
                      <a:pt x="732" y="523"/>
                    </a:lnTo>
                    <a:lnTo>
                      <a:pt x="777" y="523"/>
                    </a:lnTo>
                    <a:lnTo>
                      <a:pt x="818" y="595"/>
                    </a:lnTo>
                    <a:lnTo>
                      <a:pt x="836" y="595"/>
                    </a:lnTo>
                    <a:lnTo>
                      <a:pt x="859" y="595"/>
                    </a:lnTo>
                    <a:lnTo>
                      <a:pt x="900" y="595"/>
                    </a:lnTo>
                    <a:lnTo>
                      <a:pt x="964" y="723"/>
                    </a:lnTo>
                    <a:lnTo>
                      <a:pt x="986" y="723"/>
                    </a:lnTo>
                    <a:lnTo>
                      <a:pt x="1068" y="882"/>
                    </a:lnTo>
                    <a:lnTo>
                      <a:pt x="1132" y="959"/>
                    </a:lnTo>
                    <a:lnTo>
                      <a:pt x="1218" y="959"/>
                    </a:lnTo>
                    <a:lnTo>
                      <a:pt x="1259" y="959"/>
                    </a:lnTo>
                    <a:lnTo>
                      <a:pt x="1364" y="959"/>
                    </a:lnTo>
                    <a:lnTo>
                      <a:pt x="1377" y="1037"/>
                    </a:lnTo>
                  </a:path>
                </a:pathLst>
              </a:custGeom>
              <a:noFill/>
              <a:ln w="1428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08556" name="Group 149"/>
              <p:cNvGrpSpPr>
                <a:grpSpLocks/>
              </p:cNvGrpSpPr>
              <p:nvPr/>
            </p:nvGrpSpPr>
            <p:grpSpPr bwMode="auto">
              <a:xfrm>
                <a:off x="2033" y="2573"/>
                <a:ext cx="47" cy="1043"/>
                <a:chOff x="2053" y="2573"/>
                <a:chExt cx="27" cy="1043"/>
              </a:xfrm>
            </p:grpSpPr>
            <p:sp>
              <p:nvSpPr>
                <p:cNvPr id="108698" name="Line 155"/>
                <p:cNvSpPr>
                  <a:spLocks noChangeShapeType="1"/>
                </p:cNvSpPr>
                <p:nvPr/>
              </p:nvSpPr>
              <p:spPr bwMode="auto">
                <a:xfrm>
                  <a:off x="2053" y="3615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9" name="Line 154"/>
                <p:cNvSpPr>
                  <a:spLocks noChangeShapeType="1"/>
                </p:cNvSpPr>
                <p:nvPr/>
              </p:nvSpPr>
              <p:spPr bwMode="auto">
                <a:xfrm>
                  <a:off x="2053" y="3405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700" name="Line 153"/>
                <p:cNvSpPr>
                  <a:spLocks noChangeShapeType="1"/>
                </p:cNvSpPr>
                <p:nvPr/>
              </p:nvSpPr>
              <p:spPr bwMode="auto">
                <a:xfrm>
                  <a:off x="2053" y="3196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701" name="Line 152"/>
                <p:cNvSpPr>
                  <a:spLocks noChangeShapeType="1"/>
                </p:cNvSpPr>
                <p:nvPr/>
              </p:nvSpPr>
              <p:spPr bwMode="auto">
                <a:xfrm>
                  <a:off x="2053" y="2992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702" name="Line 151"/>
                <p:cNvSpPr>
                  <a:spLocks noChangeShapeType="1"/>
                </p:cNvSpPr>
                <p:nvPr/>
              </p:nvSpPr>
              <p:spPr bwMode="auto">
                <a:xfrm>
                  <a:off x="2053" y="2782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703" name="Line 150"/>
                <p:cNvSpPr>
                  <a:spLocks noChangeShapeType="1"/>
                </p:cNvSpPr>
                <p:nvPr/>
              </p:nvSpPr>
              <p:spPr bwMode="auto">
                <a:xfrm>
                  <a:off x="2053" y="2573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8557" name="Group 140"/>
              <p:cNvGrpSpPr>
                <a:grpSpLocks/>
              </p:cNvGrpSpPr>
              <p:nvPr/>
            </p:nvGrpSpPr>
            <p:grpSpPr bwMode="auto">
              <a:xfrm>
                <a:off x="2299" y="3587"/>
                <a:ext cx="1392" cy="28"/>
                <a:chOff x="2221" y="3587"/>
                <a:chExt cx="1470" cy="28"/>
              </a:xfrm>
            </p:grpSpPr>
            <p:sp>
              <p:nvSpPr>
                <p:cNvPr id="10869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1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430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639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9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4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058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272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3481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9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690" y="3587"/>
                  <a:ext cx="1" cy="2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8558" name="Line 139"/>
              <p:cNvSpPr>
                <a:spLocks noChangeShapeType="1"/>
              </p:cNvSpPr>
              <p:nvPr/>
            </p:nvSpPr>
            <p:spPr bwMode="auto">
              <a:xfrm flipV="1">
                <a:off x="2053" y="2573"/>
                <a:ext cx="1" cy="104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59" name="Line 138"/>
              <p:cNvSpPr>
                <a:spLocks noChangeShapeType="1"/>
              </p:cNvSpPr>
              <p:nvPr/>
            </p:nvSpPr>
            <p:spPr bwMode="auto">
              <a:xfrm>
                <a:off x="2140" y="3615"/>
                <a:ext cx="15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0" name="Line 137"/>
              <p:cNvSpPr>
                <a:spLocks noChangeShapeType="1"/>
              </p:cNvSpPr>
              <p:nvPr/>
            </p:nvSpPr>
            <p:spPr bwMode="auto">
              <a:xfrm>
                <a:off x="2221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1" name="Line 136"/>
              <p:cNvSpPr>
                <a:spLocks noChangeShapeType="1"/>
              </p:cNvSpPr>
              <p:nvPr/>
            </p:nvSpPr>
            <p:spPr bwMode="auto">
              <a:xfrm>
                <a:off x="2239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2" name="Line 135"/>
              <p:cNvSpPr>
                <a:spLocks noChangeShapeType="1"/>
              </p:cNvSpPr>
              <p:nvPr/>
            </p:nvSpPr>
            <p:spPr bwMode="auto">
              <a:xfrm>
                <a:off x="2262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3" name="Line 134"/>
              <p:cNvSpPr>
                <a:spLocks noChangeShapeType="1"/>
              </p:cNvSpPr>
              <p:nvPr/>
            </p:nvSpPr>
            <p:spPr bwMode="auto">
              <a:xfrm>
                <a:off x="2285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4" name="Line 133"/>
              <p:cNvSpPr>
                <a:spLocks noChangeShapeType="1"/>
              </p:cNvSpPr>
              <p:nvPr/>
            </p:nvSpPr>
            <p:spPr bwMode="auto">
              <a:xfrm>
                <a:off x="2303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5" name="Line 132"/>
              <p:cNvSpPr>
                <a:spLocks noChangeShapeType="1"/>
              </p:cNvSpPr>
              <p:nvPr/>
            </p:nvSpPr>
            <p:spPr bwMode="auto">
              <a:xfrm>
                <a:off x="2326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6" name="Line 131"/>
              <p:cNvSpPr>
                <a:spLocks noChangeShapeType="1"/>
              </p:cNvSpPr>
              <p:nvPr/>
            </p:nvSpPr>
            <p:spPr bwMode="auto">
              <a:xfrm>
                <a:off x="2348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7" name="Line 130"/>
              <p:cNvSpPr>
                <a:spLocks noChangeShapeType="1"/>
              </p:cNvSpPr>
              <p:nvPr/>
            </p:nvSpPr>
            <p:spPr bwMode="auto">
              <a:xfrm>
                <a:off x="2367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8" name="Line 129"/>
              <p:cNvSpPr>
                <a:spLocks noChangeShapeType="1"/>
              </p:cNvSpPr>
              <p:nvPr/>
            </p:nvSpPr>
            <p:spPr bwMode="auto">
              <a:xfrm>
                <a:off x="2408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69" name="Line 128"/>
              <p:cNvSpPr>
                <a:spLocks noChangeShapeType="1"/>
              </p:cNvSpPr>
              <p:nvPr/>
            </p:nvSpPr>
            <p:spPr bwMode="auto">
              <a:xfrm>
                <a:off x="2453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0" name="Line 127"/>
              <p:cNvSpPr>
                <a:spLocks noChangeShapeType="1"/>
              </p:cNvSpPr>
              <p:nvPr/>
            </p:nvSpPr>
            <p:spPr bwMode="auto">
              <a:xfrm>
                <a:off x="2494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1" name="Line 126"/>
              <p:cNvSpPr>
                <a:spLocks noChangeShapeType="1"/>
              </p:cNvSpPr>
              <p:nvPr/>
            </p:nvSpPr>
            <p:spPr bwMode="auto">
              <a:xfrm>
                <a:off x="2576" y="281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2" name="Line 125"/>
              <p:cNvSpPr>
                <a:spLocks noChangeShapeType="1"/>
              </p:cNvSpPr>
              <p:nvPr/>
            </p:nvSpPr>
            <p:spPr bwMode="auto">
              <a:xfrm>
                <a:off x="2621" y="309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3" name="Line 124"/>
              <p:cNvSpPr>
                <a:spLocks noChangeShapeType="1"/>
              </p:cNvSpPr>
              <p:nvPr/>
            </p:nvSpPr>
            <p:spPr bwMode="auto">
              <a:xfrm>
                <a:off x="2662" y="318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4" name="Line 123"/>
              <p:cNvSpPr>
                <a:spLocks noChangeShapeType="1"/>
              </p:cNvSpPr>
              <p:nvPr/>
            </p:nvSpPr>
            <p:spPr bwMode="auto">
              <a:xfrm>
                <a:off x="2726" y="3524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5" name="Line 122"/>
              <p:cNvSpPr>
                <a:spLocks noChangeShapeType="1"/>
              </p:cNvSpPr>
              <p:nvPr/>
            </p:nvSpPr>
            <p:spPr bwMode="auto">
              <a:xfrm>
                <a:off x="2744" y="3592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6" name="Line 121"/>
              <p:cNvSpPr>
                <a:spLocks noChangeShapeType="1"/>
              </p:cNvSpPr>
              <p:nvPr/>
            </p:nvSpPr>
            <p:spPr bwMode="auto">
              <a:xfrm>
                <a:off x="2785" y="3592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7" name="Line 120"/>
              <p:cNvSpPr>
                <a:spLocks noChangeShapeType="1"/>
              </p:cNvSpPr>
              <p:nvPr/>
            </p:nvSpPr>
            <p:spPr bwMode="auto">
              <a:xfrm>
                <a:off x="2830" y="3615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8" name="Line 119"/>
              <p:cNvSpPr>
                <a:spLocks noChangeShapeType="1"/>
              </p:cNvSpPr>
              <p:nvPr/>
            </p:nvSpPr>
            <p:spPr bwMode="auto">
              <a:xfrm>
                <a:off x="2221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9" name="Line 118"/>
              <p:cNvSpPr>
                <a:spLocks noChangeShapeType="1"/>
              </p:cNvSpPr>
              <p:nvPr/>
            </p:nvSpPr>
            <p:spPr bwMode="auto">
              <a:xfrm>
                <a:off x="2239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0" name="Line 117"/>
              <p:cNvSpPr>
                <a:spLocks noChangeShapeType="1"/>
              </p:cNvSpPr>
              <p:nvPr/>
            </p:nvSpPr>
            <p:spPr bwMode="auto">
              <a:xfrm>
                <a:off x="2262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1" name="Line 116"/>
              <p:cNvSpPr>
                <a:spLocks noChangeShapeType="1"/>
              </p:cNvSpPr>
              <p:nvPr/>
            </p:nvSpPr>
            <p:spPr bwMode="auto">
              <a:xfrm>
                <a:off x="2285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2" name="Line 115"/>
              <p:cNvSpPr>
                <a:spLocks noChangeShapeType="1"/>
              </p:cNvSpPr>
              <p:nvPr/>
            </p:nvSpPr>
            <p:spPr bwMode="auto">
              <a:xfrm>
                <a:off x="2303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3" name="Line 114"/>
              <p:cNvSpPr>
                <a:spLocks noChangeShapeType="1"/>
              </p:cNvSpPr>
              <p:nvPr/>
            </p:nvSpPr>
            <p:spPr bwMode="auto">
              <a:xfrm>
                <a:off x="2326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4" name="Line 113"/>
              <p:cNvSpPr>
                <a:spLocks noChangeShapeType="1"/>
              </p:cNvSpPr>
              <p:nvPr/>
            </p:nvSpPr>
            <p:spPr bwMode="auto">
              <a:xfrm>
                <a:off x="2348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5" name="Line 112"/>
              <p:cNvSpPr>
                <a:spLocks noChangeShapeType="1"/>
              </p:cNvSpPr>
              <p:nvPr/>
            </p:nvSpPr>
            <p:spPr bwMode="auto">
              <a:xfrm>
                <a:off x="2367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6" name="Line 111"/>
              <p:cNvSpPr>
                <a:spLocks noChangeShapeType="1"/>
              </p:cNvSpPr>
              <p:nvPr/>
            </p:nvSpPr>
            <p:spPr bwMode="auto">
              <a:xfrm>
                <a:off x="2389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7" name="Line 110"/>
              <p:cNvSpPr>
                <a:spLocks noChangeShapeType="1"/>
              </p:cNvSpPr>
              <p:nvPr/>
            </p:nvSpPr>
            <p:spPr bwMode="auto">
              <a:xfrm>
                <a:off x="2408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8" name="Line 109"/>
              <p:cNvSpPr>
                <a:spLocks noChangeShapeType="1"/>
              </p:cNvSpPr>
              <p:nvPr/>
            </p:nvSpPr>
            <p:spPr bwMode="auto">
              <a:xfrm>
                <a:off x="2430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9" name="Line 108"/>
              <p:cNvSpPr>
                <a:spLocks noChangeShapeType="1"/>
              </p:cNvSpPr>
              <p:nvPr/>
            </p:nvSpPr>
            <p:spPr bwMode="auto">
              <a:xfrm>
                <a:off x="2453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0" name="Line 107"/>
              <p:cNvSpPr>
                <a:spLocks noChangeShapeType="1"/>
              </p:cNvSpPr>
              <p:nvPr/>
            </p:nvSpPr>
            <p:spPr bwMode="auto">
              <a:xfrm>
                <a:off x="2494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1" name="Line 106"/>
              <p:cNvSpPr>
                <a:spLocks noChangeShapeType="1"/>
              </p:cNvSpPr>
              <p:nvPr/>
            </p:nvSpPr>
            <p:spPr bwMode="auto">
              <a:xfrm>
                <a:off x="2512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2" name="Line 105"/>
              <p:cNvSpPr>
                <a:spLocks noChangeShapeType="1"/>
              </p:cNvSpPr>
              <p:nvPr/>
            </p:nvSpPr>
            <p:spPr bwMode="auto">
              <a:xfrm>
                <a:off x="2558" y="25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3" name="Line 104"/>
              <p:cNvSpPr>
                <a:spLocks noChangeShapeType="1"/>
              </p:cNvSpPr>
              <p:nvPr/>
            </p:nvSpPr>
            <p:spPr bwMode="auto">
              <a:xfrm>
                <a:off x="2576" y="2642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4" name="Line 103"/>
              <p:cNvSpPr>
                <a:spLocks noChangeShapeType="1"/>
              </p:cNvSpPr>
              <p:nvPr/>
            </p:nvSpPr>
            <p:spPr bwMode="auto">
              <a:xfrm>
                <a:off x="2599" y="2642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5" name="Line 102"/>
              <p:cNvSpPr>
                <a:spLocks noChangeShapeType="1"/>
              </p:cNvSpPr>
              <p:nvPr/>
            </p:nvSpPr>
            <p:spPr bwMode="auto">
              <a:xfrm>
                <a:off x="2621" y="2642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6" name="Line 101"/>
              <p:cNvSpPr>
                <a:spLocks noChangeShapeType="1"/>
              </p:cNvSpPr>
              <p:nvPr/>
            </p:nvSpPr>
            <p:spPr bwMode="auto">
              <a:xfrm>
                <a:off x="2639" y="27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7" name="Line 100"/>
              <p:cNvSpPr>
                <a:spLocks noChangeShapeType="1"/>
              </p:cNvSpPr>
              <p:nvPr/>
            </p:nvSpPr>
            <p:spPr bwMode="auto">
              <a:xfrm>
                <a:off x="2662" y="27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8" name="Line 99"/>
              <p:cNvSpPr>
                <a:spLocks noChangeShapeType="1"/>
              </p:cNvSpPr>
              <p:nvPr/>
            </p:nvSpPr>
            <p:spPr bwMode="auto">
              <a:xfrm>
                <a:off x="2680" y="27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99" name="Line 98"/>
              <p:cNvSpPr>
                <a:spLocks noChangeShapeType="1"/>
              </p:cNvSpPr>
              <p:nvPr/>
            </p:nvSpPr>
            <p:spPr bwMode="auto">
              <a:xfrm>
                <a:off x="2726" y="27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0" name="Line 97"/>
              <p:cNvSpPr>
                <a:spLocks noChangeShapeType="1"/>
              </p:cNvSpPr>
              <p:nvPr/>
            </p:nvSpPr>
            <p:spPr bwMode="auto">
              <a:xfrm>
                <a:off x="2744" y="27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1" name="Line 96"/>
              <p:cNvSpPr>
                <a:spLocks noChangeShapeType="1"/>
              </p:cNvSpPr>
              <p:nvPr/>
            </p:nvSpPr>
            <p:spPr bwMode="auto">
              <a:xfrm>
                <a:off x="2767" y="27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2" name="Line 95"/>
              <p:cNvSpPr>
                <a:spLocks noChangeShapeType="1"/>
              </p:cNvSpPr>
              <p:nvPr/>
            </p:nvSpPr>
            <p:spPr bwMode="auto">
              <a:xfrm>
                <a:off x="2785" y="27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3" name="Line 94"/>
              <p:cNvSpPr>
                <a:spLocks noChangeShapeType="1"/>
              </p:cNvSpPr>
              <p:nvPr/>
            </p:nvSpPr>
            <p:spPr bwMode="auto">
              <a:xfrm>
                <a:off x="2808" y="279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4" name="Line 93"/>
              <p:cNvSpPr>
                <a:spLocks noChangeShapeType="1"/>
              </p:cNvSpPr>
              <p:nvPr/>
            </p:nvSpPr>
            <p:spPr bwMode="auto">
              <a:xfrm>
                <a:off x="2830" y="28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5" name="Line 92"/>
              <p:cNvSpPr>
                <a:spLocks noChangeShapeType="1"/>
              </p:cNvSpPr>
              <p:nvPr/>
            </p:nvSpPr>
            <p:spPr bwMode="auto">
              <a:xfrm>
                <a:off x="2849" y="28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6" name="Line 91"/>
              <p:cNvSpPr>
                <a:spLocks noChangeShapeType="1"/>
              </p:cNvSpPr>
              <p:nvPr/>
            </p:nvSpPr>
            <p:spPr bwMode="auto">
              <a:xfrm>
                <a:off x="2871" y="287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7" name="Line 90"/>
              <p:cNvSpPr>
                <a:spLocks noChangeShapeType="1"/>
              </p:cNvSpPr>
              <p:nvPr/>
            </p:nvSpPr>
            <p:spPr bwMode="auto">
              <a:xfrm>
                <a:off x="2894" y="301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8" name="Line 89"/>
              <p:cNvSpPr>
                <a:spLocks noChangeShapeType="1"/>
              </p:cNvSpPr>
              <p:nvPr/>
            </p:nvSpPr>
            <p:spPr bwMode="auto">
              <a:xfrm>
                <a:off x="2912" y="301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09" name="Line 88"/>
              <p:cNvSpPr>
                <a:spLocks noChangeShapeType="1"/>
              </p:cNvSpPr>
              <p:nvPr/>
            </p:nvSpPr>
            <p:spPr bwMode="auto">
              <a:xfrm>
                <a:off x="2953" y="309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0" name="Line 87"/>
              <p:cNvSpPr>
                <a:spLocks noChangeShapeType="1"/>
              </p:cNvSpPr>
              <p:nvPr/>
            </p:nvSpPr>
            <p:spPr bwMode="auto">
              <a:xfrm>
                <a:off x="2999" y="309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1" name="Line 86"/>
              <p:cNvSpPr>
                <a:spLocks noChangeShapeType="1"/>
              </p:cNvSpPr>
              <p:nvPr/>
            </p:nvSpPr>
            <p:spPr bwMode="auto">
              <a:xfrm>
                <a:off x="3040" y="316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2" name="Line 85"/>
              <p:cNvSpPr>
                <a:spLocks noChangeShapeType="1"/>
              </p:cNvSpPr>
              <p:nvPr/>
            </p:nvSpPr>
            <p:spPr bwMode="auto">
              <a:xfrm>
                <a:off x="3058" y="316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3" name="Line 84"/>
              <p:cNvSpPr>
                <a:spLocks noChangeShapeType="1"/>
              </p:cNvSpPr>
              <p:nvPr/>
            </p:nvSpPr>
            <p:spPr bwMode="auto">
              <a:xfrm>
                <a:off x="3081" y="316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4" name="Line 83"/>
              <p:cNvSpPr>
                <a:spLocks noChangeShapeType="1"/>
              </p:cNvSpPr>
              <p:nvPr/>
            </p:nvSpPr>
            <p:spPr bwMode="auto">
              <a:xfrm>
                <a:off x="3122" y="316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5" name="Line 82"/>
              <p:cNvSpPr>
                <a:spLocks noChangeShapeType="1"/>
              </p:cNvSpPr>
              <p:nvPr/>
            </p:nvSpPr>
            <p:spPr bwMode="auto">
              <a:xfrm>
                <a:off x="3185" y="329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6" name="Line 81"/>
              <p:cNvSpPr>
                <a:spLocks noChangeShapeType="1"/>
              </p:cNvSpPr>
              <p:nvPr/>
            </p:nvSpPr>
            <p:spPr bwMode="auto">
              <a:xfrm>
                <a:off x="3208" y="329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7" name="Line 80"/>
              <p:cNvSpPr>
                <a:spLocks noChangeShapeType="1"/>
              </p:cNvSpPr>
              <p:nvPr/>
            </p:nvSpPr>
            <p:spPr bwMode="auto">
              <a:xfrm>
                <a:off x="3290" y="345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8" name="Line 79"/>
              <p:cNvSpPr>
                <a:spLocks noChangeShapeType="1"/>
              </p:cNvSpPr>
              <p:nvPr/>
            </p:nvSpPr>
            <p:spPr bwMode="auto">
              <a:xfrm>
                <a:off x="3353" y="353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19" name="Line 78"/>
              <p:cNvSpPr>
                <a:spLocks noChangeShapeType="1"/>
              </p:cNvSpPr>
              <p:nvPr/>
            </p:nvSpPr>
            <p:spPr bwMode="auto">
              <a:xfrm>
                <a:off x="3440" y="353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20" name="Line 77"/>
              <p:cNvSpPr>
                <a:spLocks noChangeShapeType="1"/>
              </p:cNvSpPr>
              <p:nvPr/>
            </p:nvSpPr>
            <p:spPr bwMode="auto">
              <a:xfrm>
                <a:off x="3481" y="353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21" name="Line 76"/>
              <p:cNvSpPr>
                <a:spLocks noChangeShapeType="1"/>
              </p:cNvSpPr>
              <p:nvPr/>
            </p:nvSpPr>
            <p:spPr bwMode="auto">
              <a:xfrm>
                <a:off x="3585" y="353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22" name="Line 75"/>
              <p:cNvSpPr>
                <a:spLocks noChangeShapeType="1"/>
              </p:cNvSpPr>
              <p:nvPr/>
            </p:nvSpPr>
            <p:spPr bwMode="auto">
              <a:xfrm>
                <a:off x="3604" y="3615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08623" name="Group 68"/>
              <p:cNvGrpSpPr>
                <a:grpSpLocks/>
              </p:cNvGrpSpPr>
              <p:nvPr/>
            </p:nvGrpSpPr>
            <p:grpSpPr bwMode="auto">
              <a:xfrm>
                <a:off x="1892" y="2531"/>
                <a:ext cx="168" cy="1244"/>
                <a:chOff x="1883" y="2531"/>
                <a:chExt cx="177" cy="1244"/>
              </a:xfrm>
            </p:grpSpPr>
            <p:sp>
              <p:nvSpPr>
                <p:cNvPr id="108684" name="Rectangle 74"/>
                <p:cNvSpPr>
                  <a:spLocks noChangeArrowheads="1"/>
                </p:cNvSpPr>
                <p:nvPr/>
              </p:nvSpPr>
              <p:spPr bwMode="auto">
                <a:xfrm>
                  <a:off x="1972" y="3570"/>
                  <a:ext cx="88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5" name="Rectangle 73"/>
                <p:cNvSpPr>
                  <a:spLocks noChangeArrowheads="1"/>
                </p:cNvSpPr>
                <p:nvPr/>
              </p:nvSpPr>
              <p:spPr bwMode="auto">
                <a:xfrm>
                  <a:off x="1924" y="3367"/>
                  <a:ext cx="12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20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6" name="Rectangle 72"/>
                <p:cNvSpPr>
                  <a:spLocks noChangeArrowheads="1"/>
                </p:cNvSpPr>
                <p:nvPr/>
              </p:nvSpPr>
              <p:spPr bwMode="auto">
                <a:xfrm>
                  <a:off x="1924" y="3158"/>
                  <a:ext cx="12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40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7" name="Rectangle 71"/>
                <p:cNvSpPr>
                  <a:spLocks noChangeArrowheads="1"/>
                </p:cNvSpPr>
                <p:nvPr/>
              </p:nvSpPr>
              <p:spPr bwMode="auto">
                <a:xfrm>
                  <a:off x="1924" y="2949"/>
                  <a:ext cx="12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60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8" name="Rectangle 70"/>
                <p:cNvSpPr>
                  <a:spLocks noChangeArrowheads="1"/>
                </p:cNvSpPr>
                <p:nvPr/>
              </p:nvSpPr>
              <p:spPr bwMode="auto">
                <a:xfrm>
                  <a:off x="1924" y="2740"/>
                  <a:ext cx="12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80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9" name="Rectangle 69"/>
                <p:cNvSpPr>
                  <a:spLocks noChangeArrowheads="1"/>
                </p:cNvSpPr>
                <p:nvPr/>
              </p:nvSpPr>
              <p:spPr bwMode="auto">
                <a:xfrm>
                  <a:off x="1883" y="2531"/>
                  <a:ext cx="171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100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8624" name="Group 59"/>
              <p:cNvGrpSpPr>
                <a:grpSpLocks/>
              </p:cNvGrpSpPr>
              <p:nvPr/>
            </p:nvGrpSpPr>
            <p:grpSpPr bwMode="auto">
              <a:xfrm>
                <a:off x="2278" y="3654"/>
                <a:ext cx="1493" cy="205"/>
                <a:chOff x="2196" y="3654"/>
                <a:chExt cx="1576" cy="205"/>
              </a:xfrm>
            </p:grpSpPr>
            <p:sp>
              <p:nvSpPr>
                <p:cNvPr id="108676" name="Rectangle 67"/>
                <p:cNvSpPr>
                  <a:spLocks noChangeArrowheads="1"/>
                </p:cNvSpPr>
                <p:nvPr/>
              </p:nvSpPr>
              <p:spPr bwMode="auto">
                <a:xfrm>
                  <a:off x="2196" y="3654"/>
                  <a:ext cx="88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7" name="Rectangle 66"/>
                <p:cNvSpPr>
                  <a:spLocks noChangeArrowheads="1"/>
                </p:cNvSpPr>
                <p:nvPr/>
              </p:nvSpPr>
              <p:spPr bwMode="auto">
                <a:xfrm>
                  <a:off x="2382" y="3654"/>
                  <a:ext cx="13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10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8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1" y="3654"/>
                  <a:ext cx="13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20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9" name="Rectangle 64"/>
                <p:cNvSpPr>
                  <a:spLocks noChangeArrowheads="1"/>
                </p:cNvSpPr>
                <p:nvPr/>
              </p:nvSpPr>
              <p:spPr bwMode="auto">
                <a:xfrm>
                  <a:off x="2799" y="3654"/>
                  <a:ext cx="13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30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0" name="Rectangle 63"/>
                <p:cNvSpPr>
                  <a:spLocks noChangeArrowheads="1"/>
                </p:cNvSpPr>
                <p:nvPr/>
              </p:nvSpPr>
              <p:spPr bwMode="auto">
                <a:xfrm>
                  <a:off x="3014" y="3654"/>
                  <a:ext cx="13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40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1" name="Rectangle 62"/>
                <p:cNvSpPr>
                  <a:spLocks noChangeArrowheads="1"/>
                </p:cNvSpPr>
                <p:nvPr/>
              </p:nvSpPr>
              <p:spPr bwMode="auto">
                <a:xfrm>
                  <a:off x="3224" y="3654"/>
                  <a:ext cx="13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50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2" name="Rectangle 61"/>
                <p:cNvSpPr>
                  <a:spLocks noChangeArrowheads="1"/>
                </p:cNvSpPr>
                <p:nvPr/>
              </p:nvSpPr>
              <p:spPr bwMode="auto">
                <a:xfrm>
                  <a:off x="3435" y="3654"/>
                  <a:ext cx="13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60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83" name="Rectangle 60"/>
                <p:cNvSpPr>
                  <a:spLocks noChangeArrowheads="1"/>
                </p:cNvSpPr>
                <p:nvPr/>
              </p:nvSpPr>
              <p:spPr bwMode="auto">
                <a:xfrm>
                  <a:off x="3643" y="3654"/>
                  <a:ext cx="129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>
                      <a:solidFill>
                        <a:srgbClr val="000000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70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8625" name="Rectangle 58"/>
              <p:cNvSpPr>
                <a:spLocks noChangeArrowheads="1"/>
              </p:cNvSpPr>
              <p:nvPr/>
            </p:nvSpPr>
            <p:spPr bwMode="auto">
              <a:xfrm>
                <a:off x="2303" y="3855"/>
                <a:ext cx="211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C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26" name="Rectangle 57"/>
              <p:cNvSpPr>
                <a:spLocks noChangeArrowheads="1"/>
              </p:cNvSpPr>
              <p:nvPr/>
            </p:nvSpPr>
            <p:spPr bwMode="auto">
              <a:xfrm>
                <a:off x="2477" y="3855"/>
                <a:ext cx="106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.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27" name="Rectangle 56"/>
              <p:cNvSpPr>
                <a:spLocks noChangeArrowheads="1"/>
              </p:cNvSpPr>
              <p:nvPr/>
            </p:nvSpPr>
            <p:spPr bwMode="auto">
              <a:xfrm>
                <a:off x="2545" y="3855"/>
                <a:ext cx="107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28" name="Rectangle 55"/>
              <p:cNvSpPr>
                <a:spLocks noChangeArrowheads="1"/>
              </p:cNvSpPr>
              <p:nvPr/>
            </p:nvSpPr>
            <p:spPr bwMode="auto">
              <a:xfrm>
                <a:off x="2620" y="3855"/>
                <a:ext cx="154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e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29" name="Rectangle 54"/>
              <p:cNvSpPr>
                <a:spLocks noChangeArrowheads="1"/>
              </p:cNvSpPr>
              <p:nvPr/>
            </p:nvSpPr>
            <p:spPr bwMode="auto">
              <a:xfrm>
                <a:off x="2736" y="3855"/>
                <a:ext cx="113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l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0" name="Rectangle 53"/>
              <p:cNvSpPr>
                <a:spLocks noChangeArrowheads="1"/>
              </p:cNvSpPr>
              <p:nvPr/>
            </p:nvSpPr>
            <p:spPr bwMode="auto">
              <a:xfrm>
                <a:off x="2817" y="3855"/>
                <a:ext cx="154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e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1" name="Rectangle 52"/>
              <p:cNvSpPr>
                <a:spLocks noChangeArrowheads="1"/>
              </p:cNvSpPr>
              <p:nvPr/>
            </p:nvSpPr>
            <p:spPr bwMode="auto">
              <a:xfrm>
                <a:off x="2937" y="3855"/>
                <a:ext cx="17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g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2" name="Rectangle 51"/>
              <p:cNvSpPr>
                <a:spLocks noChangeArrowheads="1"/>
              </p:cNvSpPr>
              <p:nvPr/>
            </p:nvSpPr>
            <p:spPr bwMode="auto">
              <a:xfrm>
                <a:off x="3075" y="3855"/>
                <a:ext cx="17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a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3" name="Rectangle 50"/>
              <p:cNvSpPr>
                <a:spLocks noChangeArrowheads="1"/>
              </p:cNvSpPr>
              <p:nvPr/>
            </p:nvSpPr>
            <p:spPr bwMode="auto">
              <a:xfrm>
                <a:off x="3211" y="3855"/>
                <a:ext cx="184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n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4" name="Rectangle 49"/>
              <p:cNvSpPr>
                <a:spLocks noChangeArrowheads="1"/>
              </p:cNvSpPr>
              <p:nvPr/>
            </p:nvSpPr>
            <p:spPr bwMode="auto">
              <a:xfrm>
                <a:off x="3361" y="3855"/>
                <a:ext cx="142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3500" b="1" i="1">
                    <a:solidFill>
                      <a:srgbClr val="DD0806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s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08635" name="Group 29"/>
              <p:cNvGrpSpPr>
                <a:grpSpLocks/>
              </p:cNvGrpSpPr>
              <p:nvPr/>
            </p:nvGrpSpPr>
            <p:grpSpPr bwMode="auto">
              <a:xfrm>
                <a:off x="2112" y="3365"/>
                <a:ext cx="573" cy="326"/>
                <a:chOff x="2080" y="3365"/>
                <a:chExt cx="605" cy="326"/>
              </a:xfrm>
            </p:grpSpPr>
            <p:sp>
              <p:nvSpPr>
                <p:cNvPr id="108657" name="Rectangle 48"/>
                <p:cNvSpPr>
                  <a:spLocks noChangeArrowheads="1"/>
                </p:cNvSpPr>
                <p:nvPr/>
              </p:nvSpPr>
              <p:spPr bwMode="auto">
                <a:xfrm>
                  <a:off x="2080" y="3365"/>
                  <a:ext cx="605" cy="2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58" name="Line 47"/>
                <p:cNvSpPr>
                  <a:spLocks noChangeShapeType="1"/>
                </p:cNvSpPr>
                <p:nvPr/>
              </p:nvSpPr>
              <p:spPr bwMode="auto">
                <a:xfrm>
                  <a:off x="2112" y="3424"/>
                  <a:ext cx="155" cy="1"/>
                </a:xfrm>
                <a:prstGeom prst="line">
                  <a:avLst/>
                </a:prstGeom>
                <a:noFill/>
                <a:ln w="14288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59" name="Line 46"/>
                <p:cNvSpPr>
                  <a:spLocks noChangeShapeType="1"/>
                </p:cNvSpPr>
                <p:nvPr/>
              </p:nvSpPr>
              <p:spPr bwMode="auto">
                <a:xfrm>
                  <a:off x="2194" y="3428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0" name="Rectangle 45"/>
                <p:cNvSpPr>
                  <a:spLocks noChangeArrowheads="1"/>
                </p:cNvSpPr>
                <p:nvPr/>
              </p:nvSpPr>
              <p:spPr bwMode="auto">
                <a:xfrm>
                  <a:off x="2283" y="3395"/>
                  <a:ext cx="130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W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1" name="Rectangle 44"/>
                <p:cNvSpPr>
                  <a:spLocks noChangeArrowheads="1"/>
                </p:cNvSpPr>
                <p:nvPr/>
              </p:nvSpPr>
              <p:spPr bwMode="auto">
                <a:xfrm>
                  <a:off x="2365" y="3395"/>
                  <a:ext cx="6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i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2" name="Rectangle 43"/>
                <p:cNvSpPr>
                  <a:spLocks noChangeArrowheads="1"/>
                </p:cNvSpPr>
                <p:nvPr/>
              </p:nvSpPr>
              <p:spPr bwMode="auto">
                <a:xfrm>
                  <a:off x="2383" y="3395"/>
                  <a:ext cx="69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l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3" name="Rectangle 42"/>
                <p:cNvSpPr>
                  <a:spLocks noChangeArrowheads="1"/>
                </p:cNvSpPr>
                <p:nvPr/>
              </p:nvSpPr>
              <p:spPr bwMode="auto">
                <a:xfrm>
                  <a:off x="2410" y="3395"/>
                  <a:ext cx="9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d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4" name="Rectangle 41"/>
                <p:cNvSpPr>
                  <a:spLocks noChangeArrowheads="1"/>
                </p:cNvSpPr>
                <p:nvPr/>
              </p:nvSpPr>
              <p:spPr bwMode="auto">
                <a:xfrm>
                  <a:off x="2454" y="3395"/>
                  <a:ext cx="67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5" name="Rectangle 40"/>
                <p:cNvSpPr>
                  <a:spLocks noChangeArrowheads="1"/>
                </p:cNvSpPr>
                <p:nvPr/>
              </p:nvSpPr>
              <p:spPr bwMode="auto">
                <a:xfrm>
                  <a:off x="2473" y="3395"/>
                  <a:ext cx="7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t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6" name="Rectangle 39"/>
                <p:cNvSpPr>
                  <a:spLocks noChangeArrowheads="1"/>
                </p:cNvSpPr>
                <p:nvPr/>
              </p:nvSpPr>
              <p:spPr bwMode="auto">
                <a:xfrm>
                  <a:off x="2506" y="3395"/>
                  <a:ext cx="88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y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7" name="Rectangle 38"/>
                <p:cNvSpPr>
                  <a:spLocks noChangeArrowheads="1"/>
                </p:cNvSpPr>
                <p:nvPr/>
              </p:nvSpPr>
              <p:spPr bwMode="auto">
                <a:xfrm>
                  <a:off x="2545" y="3395"/>
                  <a:ext cx="9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p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8" name="Rectangle 37"/>
                <p:cNvSpPr>
                  <a:spLocks noChangeArrowheads="1"/>
                </p:cNvSpPr>
                <p:nvPr/>
              </p:nvSpPr>
              <p:spPr bwMode="auto">
                <a:xfrm>
                  <a:off x="2589" y="3395"/>
                  <a:ext cx="8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0000D4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e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69" name="Line 36"/>
                <p:cNvSpPr>
                  <a:spLocks noChangeShapeType="1"/>
                </p:cNvSpPr>
                <p:nvPr/>
              </p:nvSpPr>
              <p:spPr bwMode="auto">
                <a:xfrm>
                  <a:off x="2112" y="3515"/>
                  <a:ext cx="155" cy="1"/>
                </a:xfrm>
                <a:prstGeom prst="line">
                  <a:avLst/>
                </a:prstGeom>
                <a:noFill/>
                <a:ln w="14288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0" name="Line 35"/>
                <p:cNvSpPr>
                  <a:spLocks noChangeShapeType="1"/>
                </p:cNvSpPr>
                <p:nvPr/>
              </p:nvSpPr>
              <p:spPr bwMode="auto">
                <a:xfrm>
                  <a:off x="2194" y="3519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1" name="Rectangle 34"/>
                <p:cNvSpPr>
                  <a:spLocks noChangeArrowheads="1"/>
                </p:cNvSpPr>
                <p:nvPr/>
              </p:nvSpPr>
              <p:spPr bwMode="auto">
                <a:xfrm>
                  <a:off x="2284" y="3486"/>
                  <a:ext cx="9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DD0806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d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2" name="Rectangle 33"/>
                <p:cNvSpPr>
                  <a:spLocks noChangeArrowheads="1"/>
                </p:cNvSpPr>
                <p:nvPr/>
              </p:nvSpPr>
              <p:spPr bwMode="auto">
                <a:xfrm>
                  <a:off x="2327" y="3486"/>
                  <a:ext cx="88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DD0806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a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3" name="Rectangle 32"/>
                <p:cNvSpPr>
                  <a:spLocks noChangeArrowheads="1"/>
                </p:cNvSpPr>
                <p:nvPr/>
              </p:nvSpPr>
              <p:spPr bwMode="auto">
                <a:xfrm>
                  <a:off x="2365" y="3486"/>
                  <a:ext cx="7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DD0806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f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4" name="Rectangle 31"/>
                <p:cNvSpPr>
                  <a:spLocks noChangeArrowheads="1"/>
                </p:cNvSpPr>
                <p:nvPr/>
              </p:nvSpPr>
              <p:spPr bwMode="auto">
                <a:xfrm>
                  <a:off x="2393" y="3486"/>
                  <a:ext cx="7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DD0806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-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75" name="Rectangle 30"/>
                <p:cNvSpPr>
                  <a:spLocks noChangeArrowheads="1"/>
                </p:cNvSpPr>
                <p:nvPr/>
              </p:nvSpPr>
              <p:spPr bwMode="auto">
                <a:xfrm>
                  <a:off x="2418" y="3486"/>
                  <a:ext cx="88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en-US" sz="1100" b="1">
                      <a:solidFill>
                        <a:srgbClr val="DD0806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2</a:t>
                  </a:r>
                  <a:r>
                    <a:rPr lang="nl-NL" altLang="en-US" sz="2400">
                      <a:solidFill>
                        <a:prstClr val="black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rPr>
                    <a:t> </a:t>
                  </a:r>
                  <a:endParaRPr lang="nl-NL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8636" name="Rectangle 28"/>
              <p:cNvSpPr>
                <a:spLocks noChangeArrowheads="1"/>
              </p:cNvSpPr>
              <p:nvPr/>
            </p:nvSpPr>
            <p:spPr bwMode="auto">
              <a:xfrm rot="16200000">
                <a:off x="1814" y="3366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7" name="Rectangle 27"/>
              <p:cNvSpPr>
                <a:spLocks noChangeArrowheads="1"/>
              </p:cNvSpPr>
              <p:nvPr/>
            </p:nvSpPr>
            <p:spPr bwMode="auto">
              <a:xfrm rot="16200000">
                <a:off x="1954" y="3152"/>
                <a:ext cx="6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8" name="Rectangle 26"/>
              <p:cNvSpPr>
                <a:spLocks noChangeArrowheads="1"/>
              </p:cNvSpPr>
              <p:nvPr/>
            </p:nvSpPr>
            <p:spPr bwMode="auto">
              <a:xfrm rot="16200000">
                <a:off x="1950" y="3389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39" name="Rectangle 25"/>
              <p:cNvSpPr>
                <a:spLocks noChangeArrowheads="1"/>
              </p:cNvSpPr>
              <p:nvPr/>
            </p:nvSpPr>
            <p:spPr bwMode="auto">
              <a:xfrm rot="16200000">
                <a:off x="2011" y="3389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0" name="Rectangle 24"/>
              <p:cNvSpPr>
                <a:spLocks noChangeArrowheads="1"/>
              </p:cNvSpPr>
              <p:nvPr/>
            </p:nvSpPr>
            <p:spPr bwMode="auto">
              <a:xfrm rot="16200000">
                <a:off x="2061" y="3396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1" name="Rectangle 23"/>
              <p:cNvSpPr>
                <a:spLocks noChangeArrowheads="1"/>
              </p:cNvSpPr>
              <p:nvPr/>
            </p:nvSpPr>
            <p:spPr bwMode="auto">
              <a:xfrm rot="16200000">
                <a:off x="2121" y="3394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2" name="Rectangle 22"/>
              <p:cNvSpPr>
                <a:spLocks noChangeArrowheads="1"/>
              </p:cNvSpPr>
              <p:nvPr/>
            </p:nvSpPr>
            <p:spPr bwMode="auto">
              <a:xfrm rot="16200000">
                <a:off x="2174" y="3404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3" name="Rectangle 21"/>
              <p:cNvSpPr>
                <a:spLocks noChangeArrowheads="1"/>
              </p:cNvSpPr>
              <p:nvPr/>
            </p:nvSpPr>
            <p:spPr bwMode="auto">
              <a:xfrm rot="16200000">
                <a:off x="2205" y="3394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4" name="Rectangle 20"/>
              <p:cNvSpPr>
                <a:spLocks noChangeArrowheads="1"/>
              </p:cNvSpPr>
              <p:nvPr/>
            </p:nvSpPr>
            <p:spPr bwMode="auto">
              <a:xfrm rot="16200000">
                <a:off x="2261" y="3394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5" name="Rectangle 19"/>
              <p:cNvSpPr>
                <a:spLocks noChangeArrowheads="1"/>
              </p:cNvSpPr>
              <p:nvPr/>
            </p:nvSpPr>
            <p:spPr bwMode="auto">
              <a:xfrm rot="16200000">
                <a:off x="2314" y="3404"/>
                <a:ext cx="15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6" name="Rectangle 18"/>
              <p:cNvSpPr>
                <a:spLocks noChangeArrowheads="1"/>
              </p:cNvSpPr>
              <p:nvPr/>
            </p:nvSpPr>
            <p:spPr bwMode="auto">
              <a:xfrm>
                <a:off x="2606" y="3756"/>
                <a:ext cx="11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T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7" name="Rectangle 17"/>
              <p:cNvSpPr>
                <a:spLocks noChangeArrowheads="1"/>
              </p:cNvSpPr>
              <p:nvPr/>
            </p:nvSpPr>
            <p:spPr bwMode="auto">
              <a:xfrm>
                <a:off x="2677" y="3756"/>
                <a:ext cx="7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i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8" name="Rectangle 16"/>
              <p:cNvSpPr>
                <a:spLocks noChangeArrowheads="1"/>
              </p:cNvSpPr>
              <p:nvPr/>
            </p:nvSpPr>
            <p:spPr bwMode="auto">
              <a:xfrm>
                <a:off x="2711" y="3756"/>
                <a:ext cx="127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m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49" name="Rectangle 15"/>
              <p:cNvSpPr>
                <a:spLocks noChangeArrowheads="1"/>
              </p:cNvSpPr>
              <p:nvPr/>
            </p:nvSpPr>
            <p:spPr bwMode="auto">
              <a:xfrm>
                <a:off x="2799" y="3756"/>
                <a:ext cx="8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e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50" name="Rectangle 14"/>
              <p:cNvSpPr>
                <a:spLocks noChangeArrowheads="1"/>
              </p:cNvSpPr>
              <p:nvPr/>
            </p:nvSpPr>
            <p:spPr bwMode="auto">
              <a:xfrm>
                <a:off x="2847" y="3756"/>
                <a:ext cx="6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51" name="Rectangle 13"/>
              <p:cNvSpPr>
                <a:spLocks noChangeArrowheads="1"/>
              </p:cNvSpPr>
              <p:nvPr/>
            </p:nvSpPr>
            <p:spPr bwMode="auto">
              <a:xfrm>
                <a:off x="2878" y="3756"/>
                <a:ext cx="77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(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52" name="Rectangle 12"/>
              <p:cNvSpPr>
                <a:spLocks noChangeArrowheads="1"/>
              </p:cNvSpPr>
              <p:nvPr/>
            </p:nvSpPr>
            <p:spPr bwMode="auto">
              <a:xfrm>
                <a:off x="2911" y="3756"/>
                <a:ext cx="9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d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53" name="Rectangle 11"/>
              <p:cNvSpPr>
                <a:spLocks noChangeArrowheads="1"/>
              </p:cNvSpPr>
              <p:nvPr/>
            </p:nvSpPr>
            <p:spPr bwMode="auto">
              <a:xfrm>
                <a:off x="2973" y="3756"/>
                <a:ext cx="9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a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54" name="Rectangle 10"/>
              <p:cNvSpPr>
                <a:spLocks noChangeArrowheads="1"/>
              </p:cNvSpPr>
              <p:nvPr/>
            </p:nvSpPr>
            <p:spPr bwMode="auto">
              <a:xfrm>
                <a:off x="3028" y="3756"/>
                <a:ext cx="9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y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55" name="Rectangle 9"/>
              <p:cNvSpPr>
                <a:spLocks noChangeArrowheads="1"/>
              </p:cNvSpPr>
              <p:nvPr/>
            </p:nvSpPr>
            <p:spPr bwMode="auto">
              <a:xfrm>
                <a:off x="3079" y="3756"/>
                <a:ext cx="83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s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656" name="Rectangle 8"/>
              <p:cNvSpPr>
                <a:spLocks noChangeArrowheads="1"/>
              </p:cNvSpPr>
              <p:nvPr/>
            </p:nvSpPr>
            <p:spPr bwMode="auto">
              <a:xfrm>
                <a:off x="3125" y="3756"/>
                <a:ext cx="77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en-US" sz="1400" b="1">
                    <a:solidFill>
                      <a:srgbClr val="000000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)</a:t>
                </a:r>
                <a:r>
                  <a:rPr lang="nl-NL" altLang="en-US" sz="2400">
                    <a:solidFill>
                      <a:prstClr val="black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endParaRPr lang="nl-NL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 rot="-5367288">
              <a:off x="2665" y="1796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en-US" sz="1800">
                  <a:solidFill>
                    <a:srgbClr val="000000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rPr>
                <a:t>Survival</a:t>
              </a:r>
              <a:r>
                <a:rPr lang="nl-NL" altLang="en-US" sz="2400">
                  <a:solidFill>
                    <a:srgbClr val="000000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rPr>
                <a:t> </a:t>
              </a:r>
              <a:endParaRPr lang="nl-NL" alt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2608264" y="5905501"/>
            <a:ext cx="733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24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mutant worms stay active and healthy for longer</a:t>
            </a:r>
            <a:endParaRPr lang="nl-NL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8550" name="Picture 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205039"/>
            <a:ext cx="4140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6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7"/>
          <p:cNvGrpSpPr>
            <a:grpSpLocks/>
          </p:cNvGrpSpPr>
          <p:nvPr/>
        </p:nvGrpSpPr>
        <p:grpSpPr bwMode="auto">
          <a:xfrm>
            <a:off x="1770064" y="4410075"/>
            <a:ext cx="8651875" cy="1847850"/>
            <a:chOff x="0" y="1104"/>
            <a:chExt cx="5904" cy="1164"/>
          </a:xfrm>
        </p:grpSpPr>
        <p:pic>
          <p:nvPicPr>
            <p:cNvPr id="10957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4"/>
              <a:ext cx="3024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7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04"/>
              <a:ext cx="2736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2151063" y="2047875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lang="nl-NL" sz="2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00075"/>
            <a:ext cx="4419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05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3600"/>
              <a:t>Mythe 1 Ouder worden betekent zieker worden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smtClean="0"/>
              <a:t>“</a:t>
            </a:r>
            <a:r>
              <a:rPr lang="nl-BE" altLang="en-US" i="1" smtClean="0"/>
              <a:t>Er zijn overtuigende bewijzen dat lichamelijke problemen op oudere leeftijd niet zozeer het gevolg zijn van veroudering alleen, maar wel een opeenstapeling van de effecten van een ongezonde leefstijl”</a:t>
            </a:r>
          </a:p>
          <a:p>
            <a:r>
              <a:rPr lang="nl-BE" altLang="en-US" sz="2000" i="1"/>
              <a:t>(Dr.J A Walburg, directeur Trimbosinstituut, 2010)</a:t>
            </a:r>
          </a:p>
        </p:txBody>
      </p:sp>
    </p:spTree>
    <p:extLst>
      <p:ext uri="{BB962C8B-B14F-4D97-AF65-F5344CB8AC3E}">
        <p14:creationId xmlns:p14="http://schemas.microsoft.com/office/powerpoint/2010/main" xmlns="" val="3834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hthoek 4"/>
          <p:cNvSpPr>
            <a:spLocks noChangeArrowheads="1"/>
          </p:cNvSpPr>
          <p:nvPr/>
        </p:nvSpPr>
        <p:spPr bwMode="auto">
          <a:xfrm>
            <a:off x="2279651" y="4675189"/>
            <a:ext cx="3744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>
                <a:solidFill>
                  <a:srgbClr val="00339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Muizen die even oud zijn, linkse muis genetisch gemanipuleerd</a:t>
            </a:r>
            <a:endParaRPr lang="nl-NL" altLang="en-US" sz="1800" b="1">
              <a:solidFill>
                <a:srgbClr val="00339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0596" name="Tekstvak 3"/>
          <p:cNvSpPr txBox="1">
            <a:spLocks noChangeArrowheads="1"/>
          </p:cNvSpPr>
          <p:nvPr/>
        </p:nvSpPr>
        <p:spPr bwMode="auto">
          <a:xfrm>
            <a:off x="1524000" y="6211888"/>
            <a:ext cx="5867400" cy="646112"/>
          </a:xfrm>
          <a:prstGeom prst="rect">
            <a:avLst/>
          </a:prstGeom>
          <a:solidFill>
            <a:srgbClr val="FF000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3600">
                <a:solidFill>
                  <a:srgbClr val="FFFFFF"/>
                </a:solidFill>
                <a:latin typeface="Verdana" panose="020B0604030504040204" pitchFamily="34" charset="0"/>
              </a:rPr>
              <a:t>Genetische manipulatie</a:t>
            </a:r>
          </a:p>
        </p:txBody>
      </p:sp>
      <p:sp>
        <p:nvSpPr>
          <p:cNvPr id="110597" name="Tekstvak 1"/>
          <p:cNvSpPr txBox="1">
            <a:spLocks noChangeArrowheads="1"/>
          </p:cNvSpPr>
          <p:nvPr/>
        </p:nvSpPr>
        <p:spPr bwMode="auto">
          <a:xfrm>
            <a:off x="9048751" y="60928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800">
                <a:solidFill>
                  <a:prstClr val="black"/>
                </a:solidFill>
                <a:latin typeface="Arial" panose="020B0604020202020204" pitchFamily="34" charset="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xmlns="" val="19104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Professor Aubrey de Grey</a:t>
            </a:r>
          </a:p>
        </p:txBody>
      </p:sp>
      <p:pic>
        <p:nvPicPr>
          <p:cNvPr id="1126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08663" y="620713"/>
            <a:ext cx="4032250" cy="5040312"/>
          </a:xfrm>
        </p:spPr>
      </p:pic>
      <p:sp>
        <p:nvSpPr>
          <p:cNvPr id="112644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nl-NL" altLang="en-US" smtClean="0"/>
          </a:p>
          <a:p>
            <a:r>
              <a:rPr lang="nl-NL" altLang="en-US" sz="2000" b="1"/>
              <a:t>OXFORD</a:t>
            </a:r>
          </a:p>
          <a:p>
            <a:r>
              <a:rPr lang="nl-NL" altLang="en-US" sz="2000" b="1"/>
              <a:t>CAMBRIDGE</a:t>
            </a:r>
          </a:p>
          <a:p>
            <a:endParaRPr lang="nl-NL" altLang="en-US" sz="2000" b="1"/>
          </a:p>
          <a:p>
            <a:endParaRPr lang="nl-NL" altLang="en-US" sz="2000" b="1"/>
          </a:p>
          <a:p>
            <a:r>
              <a:rPr lang="nl-NL" altLang="en-US" sz="2000" b="1"/>
              <a:t>PROF. BIO-INFORMATICA</a:t>
            </a:r>
          </a:p>
          <a:p>
            <a:r>
              <a:rPr lang="nl-NL" altLang="en-US" sz="2000" b="1"/>
              <a:t>PROF. GERONTOLOGIE</a:t>
            </a:r>
          </a:p>
          <a:p>
            <a:endParaRPr lang="nl-NL" altLang="en-US" sz="2000" b="1"/>
          </a:p>
          <a:p>
            <a:r>
              <a:rPr lang="nl-NL" altLang="en-US" sz="3600" b="1"/>
              <a:t>500 tot 1000 jaar…</a:t>
            </a:r>
          </a:p>
        </p:txBody>
      </p:sp>
      <p:sp>
        <p:nvSpPr>
          <p:cNvPr id="112645" name="Tekstvak 4"/>
          <p:cNvSpPr txBox="1">
            <a:spLocks noChangeArrowheads="1"/>
          </p:cNvSpPr>
          <p:nvPr/>
        </p:nvSpPr>
        <p:spPr bwMode="auto">
          <a:xfrm>
            <a:off x="1524001" y="6221413"/>
            <a:ext cx="3851275" cy="646112"/>
          </a:xfrm>
          <a:prstGeom prst="rect">
            <a:avLst/>
          </a:prstGeom>
          <a:solidFill>
            <a:srgbClr val="FF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3600">
                <a:solidFill>
                  <a:srgbClr val="000000"/>
                </a:solidFill>
                <a:latin typeface="Verdana" panose="020B0604030504040204" pitchFamily="34" charset="0"/>
              </a:rPr>
              <a:t>Celregeneratie</a:t>
            </a:r>
          </a:p>
        </p:txBody>
      </p:sp>
      <p:sp>
        <p:nvSpPr>
          <p:cNvPr id="112646" name="Tekstvak 1"/>
          <p:cNvSpPr txBox="1">
            <a:spLocks noChangeArrowheads="1"/>
          </p:cNvSpPr>
          <p:nvPr/>
        </p:nvSpPr>
        <p:spPr bwMode="auto">
          <a:xfrm>
            <a:off x="7032625" y="6221414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800">
                <a:solidFill>
                  <a:prstClr val="black"/>
                </a:solidFill>
                <a:latin typeface="Arial" panose="020B0604020202020204" pitchFamily="34" charset="0"/>
              </a:rPr>
              <a:t>www.ted.com</a:t>
            </a:r>
          </a:p>
        </p:txBody>
      </p:sp>
    </p:spTree>
    <p:extLst>
      <p:ext uri="{BB962C8B-B14F-4D97-AF65-F5344CB8AC3E}">
        <p14:creationId xmlns:p14="http://schemas.microsoft.com/office/powerpoint/2010/main" xmlns="" val="28900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3600"/>
              <a:t>Mythe 2 Ouder worden betekent cognitieve achteruitgang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smtClean="0"/>
              <a:t>Er zijn overtuigende bewijzen dat onze hersenen zich blijvend ontwikkelen tot op hoge leeftijd. Ze moeten daarvoor wel gestimuleerd worden. Bewegen heeft een positieve invloed, stress een negatieve.</a:t>
            </a:r>
          </a:p>
          <a:p>
            <a:r>
              <a:rPr lang="nl-BE" altLang="en-US" sz="2000" i="1"/>
              <a:t>(R.Carter e.a., The human brain book, 2009)</a:t>
            </a:r>
          </a:p>
        </p:txBody>
      </p:sp>
    </p:spTree>
    <p:extLst>
      <p:ext uri="{BB962C8B-B14F-4D97-AF65-F5344CB8AC3E}">
        <p14:creationId xmlns:p14="http://schemas.microsoft.com/office/powerpoint/2010/main" xmlns="" val="3386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3600"/>
              <a:t>Mythe  3 Ouder worden betekent dementeren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nl-BE" sz="2400" dirty="0"/>
              <a:t>Er zijn sterke aanwijzingen dat mentaal actief blijven een beschermende werking heeft tegen dementie</a:t>
            </a:r>
          </a:p>
          <a:p>
            <a:pPr>
              <a:buFont typeface="Arial" charset="0"/>
              <a:buChar char="•"/>
              <a:defRPr/>
            </a:pPr>
            <a:r>
              <a:rPr lang="nl-BE" sz="2400" dirty="0"/>
              <a:t>Er zijn redelijke aanwijzingen dat lichamelijk actief blijven de kans op dementie verkleint</a:t>
            </a:r>
          </a:p>
          <a:p>
            <a:pPr>
              <a:buFont typeface="Arial" charset="0"/>
              <a:buChar char="•"/>
              <a:defRPr/>
            </a:pPr>
            <a:r>
              <a:rPr lang="nl-BE" sz="2400" dirty="0"/>
              <a:t>Er zijn redelijke aanwijzingen - maar steeds meer - dat leefstijl en voeding een invloed hebben op ontstaan van dementie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/>
              <a:t>HOPE (</a:t>
            </a:r>
            <a:r>
              <a:rPr lang="nl-NL" sz="2400" dirty="0" err="1"/>
              <a:t>Heart</a:t>
            </a:r>
            <a:r>
              <a:rPr lang="nl-NL" sz="2400" dirty="0"/>
              <a:t> </a:t>
            </a:r>
            <a:r>
              <a:rPr lang="nl-NL" sz="2400" dirty="0" err="1"/>
              <a:t>Outcome</a:t>
            </a:r>
            <a:r>
              <a:rPr lang="nl-NL" sz="2400" dirty="0"/>
              <a:t> Prevention Evaluation) : 41 % minder dementie door behandeling van hoge bloeddruk</a:t>
            </a:r>
          </a:p>
          <a:p>
            <a:pPr marL="0" indent="0">
              <a:buNone/>
              <a:defRPr/>
            </a:pPr>
            <a:endParaRPr lang="nl-BE" sz="2400" dirty="0"/>
          </a:p>
          <a:p>
            <a:pPr>
              <a:buFont typeface="Arial" charset="0"/>
              <a:buChar char="•"/>
              <a:defRPr/>
            </a:pPr>
            <a:r>
              <a:rPr lang="nl-BE" sz="2000" i="1" dirty="0"/>
              <a:t>(M J </a:t>
            </a:r>
            <a:r>
              <a:rPr lang="nl-BE" sz="2000" i="1" dirty="0" err="1"/>
              <a:t>Valenzuela</a:t>
            </a:r>
            <a:r>
              <a:rPr lang="nl-BE" sz="2000" i="1" dirty="0"/>
              <a:t>, It’s never </a:t>
            </a:r>
            <a:r>
              <a:rPr lang="nl-BE" sz="2000" i="1" dirty="0" err="1"/>
              <a:t>too</a:t>
            </a:r>
            <a:r>
              <a:rPr lang="nl-BE" sz="2000" i="1" dirty="0"/>
              <a:t> late </a:t>
            </a:r>
            <a:r>
              <a:rPr lang="nl-BE" sz="2000" i="1" dirty="0" err="1"/>
              <a:t>to</a:t>
            </a:r>
            <a:r>
              <a:rPr lang="nl-BE" sz="2000" i="1" dirty="0"/>
              <a:t> change </a:t>
            </a:r>
            <a:r>
              <a:rPr lang="nl-BE" sz="2000" i="1" dirty="0" err="1"/>
              <a:t>your</a:t>
            </a:r>
            <a:r>
              <a:rPr lang="nl-BE" sz="2000" i="1" dirty="0"/>
              <a:t> mind, 2009)</a:t>
            </a:r>
          </a:p>
        </p:txBody>
      </p:sp>
    </p:spTree>
    <p:extLst>
      <p:ext uri="{BB962C8B-B14F-4D97-AF65-F5344CB8AC3E}">
        <p14:creationId xmlns:p14="http://schemas.microsoft.com/office/powerpoint/2010/main" xmlns="" val="41252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3200"/>
              <a:t>Mythe 4 Ouder worden betekent depressief worden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 smtClean="0"/>
              <a:t>Angst en depressie zijn geen logisch gevolg van het ouder worden, De angsten en depressies van ouderen hebben dezelfde achtergronden dan die van jongeren en kunnen net zo behandeld worden.</a:t>
            </a:r>
          </a:p>
          <a:p>
            <a:r>
              <a:rPr lang="nl-BE" altLang="en-US" sz="2000" dirty="0"/>
              <a:t>(R de Graaf e.a. De psychische gezondheid van de Nederlandse bevolking, 2010)</a:t>
            </a:r>
          </a:p>
        </p:txBody>
      </p:sp>
    </p:spTree>
    <p:extLst>
      <p:ext uri="{BB962C8B-B14F-4D97-AF65-F5344CB8AC3E}">
        <p14:creationId xmlns:p14="http://schemas.microsoft.com/office/powerpoint/2010/main" xmlns="" val="5511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3200"/>
              <a:t>Mythe 5 Oudere mensen zijn duur voor de maatschappij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nl-NL" dirty="0" smtClean="0"/>
              <a:t>Nuance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Kosten van leefstijlfactoren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Kosten in het laatste levensjaar !!</a:t>
            </a:r>
          </a:p>
          <a:p>
            <a:pPr marL="457200" lvl="1" indent="0">
              <a:buNone/>
              <a:defRPr/>
            </a:pPr>
            <a:r>
              <a:rPr lang="nl-NL" dirty="0" smtClean="0"/>
              <a:t>Opbrengsten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Tussen 60 en 70 = big spenders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Ouderen en kleinkinderen : opvang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Economische impuls : bouwen van voorzieningen, de farmaceutische industrie, de silver market,…</a:t>
            </a:r>
          </a:p>
          <a:p>
            <a:pPr marL="457200" lvl="1" indent="0"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881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3600"/>
              <a:t>HET NIEUWE OUDER WORDEN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nl-NL" sz="4000" dirty="0"/>
              <a:t>**Wat is oud ?</a:t>
            </a:r>
          </a:p>
          <a:p>
            <a:pPr>
              <a:buFontTx/>
              <a:buNone/>
              <a:defRPr/>
            </a:pPr>
            <a:endParaRPr lang="nl-NL" sz="4000" dirty="0"/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Van 50 tot 100 en meer is niet in een benaming te vatten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Hele </a:t>
            </a:r>
            <a:r>
              <a:rPr lang="nl-NL" u="sng" dirty="0" smtClean="0"/>
              <a:t>heterogene</a:t>
            </a:r>
            <a:r>
              <a:rPr lang="nl-NL" dirty="0" smtClean="0"/>
              <a:t> groep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Kalenderleeftijd tov biologische leeftijd</a:t>
            </a:r>
          </a:p>
          <a:p>
            <a:pPr lvl="1">
              <a:buFont typeface="Arial" charset="0"/>
              <a:buChar char="–"/>
              <a:defRPr/>
            </a:pPr>
            <a:r>
              <a:rPr lang="nl-NL" dirty="0" smtClean="0"/>
              <a:t>Van biologische benadering naar </a:t>
            </a:r>
            <a:r>
              <a:rPr lang="nl-NL" dirty="0" err="1" smtClean="0"/>
              <a:t>biopsychosociale</a:t>
            </a:r>
            <a:r>
              <a:rPr lang="nl-NL" dirty="0" smtClean="0"/>
              <a:t> benadering</a:t>
            </a:r>
          </a:p>
          <a:p>
            <a:pPr marL="457200" lvl="1" indent="0">
              <a:buNone/>
              <a:defRPr/>
            </a:pPr>
            <a:endParaRPr lang="nl-NL" dirty="0" smtClean="0"/>
          </a:p>
          <a:p>
            <a:pPr marL="457200" lvl="1" indent="0">
              <a:buNone/>
              <a:defRPr/>
            </a:pPr>
            <a:endParaRPr lang="nl-NL" dirty="0" smtClean="0"/>
          </a:p>
          <a:p>
            <a:pPr lvl="1">
              <a:buFont typeface="Arial" charset="0"/>
              <a:buChar char="–"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3486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err="1"/>
              <a:t>Levensverwachting</a:t>
            </a:r>
            <a:r>
              <a:rPr lang="en-GB" altLang="en-US" sz="4000" dirty="0"/>
              <a:t>: </a:t>
            </a:r>
            <a:r>
              <a:rPr lang="en-GB" altLang="en-US" sz="4000" dirty="0" err="1"/>
              <a:t>genen</a:t>
            </a:r>
            <a:r>
              <a:rPr lang="en-GB" altLang="en-US" sz="4000" dirty="0"/>
              <a:t> of </a:t>
            </a:r>
            <a:r>
              <a:rPr lang="en-GB" altLang="en-US" sz="4000" dirty="0" err="1"/>
              <a:t>leefstijl</a:t>
            </a:r>
            <a:r>
              <a:rPr lang="en-GB" altLang="en-US" sz="4000" dirty="0"/>
              <a:t> 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dirty="0" err="1" smtClean="0"/>
              <a:t>Wetenschappelijke</a:t>
            </a:r>
            <a:r>
              <a:rPr lang="en-GB" dirty="0" smtClean="0"/>
              <a:t> </a:t>
            </a:r>
            <a:r>
              <a:rPr lang="en-GB" dirty="0" err="1" smtClean="0"/>
              <a:t>literatuur</a:t>
            </a:r>
            <a:r>
              <a:rPr lang="en-GB" dirty="0" smtClean="0"/>
              <a:t> anno 2014:</a:t>
            </a:r>
          </a:p>
          <a:p>
            <a:pPr marL="0" indent="0" eaLnBrk="1" hangingPunct="1">
              <a:buNone/>
              <a:defRPr/>
            </a:pPr>
            <a:endParaRPr lang="en-GB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800" dirty="0"/>
              <a:t>10 </a:t>
            </a:r>
            <a:r>
              <a:rPr lang="en-GB" sz="4800" dirty="0" smtClean="0"/>
              <a:t>- 20% </a:t>
            </a:r>
            <a:r>
              <a:rPr lang="en-GB" sz="4800" dirty="0" err="1"/>
              <a:t>genetische</a:t>
            </a:r>
            <a:r>
              <a:rPr lang="en-GB" sz="4800" dirty="0"/>
              <a:t> </a:t>
            </a:r>
            <a:r>
              <a:rPr lang="en-GB" sz="4800" dirty="0" err="1"/>
              <a:t>factoren</a:t>
            </a:r>
            <a:endParaRPr lang="en-GB" sz="4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800" dirty="0" smtClean="0"/>
              <a:t>80 - 90 </a:t>
            </a:r>
            <a:r>
              <a:rPr lang="en-GB" sz="4800" dirty="0"/>
              <a:t>% </a:t>
            </a:r>
            <a:r>
              <a:rPr lang="en-GB" sz="4800" dirty="0" err="1" smtClean="0"/>
              <a:t>leefstijlfactoren</a:t>
            </a:r>
            <a:endParaRPr lang="en-GB" sz="4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800" dirty="0" smtClean="0"/>
              <a:t> ?  </a:t>
            </a:r>
            <a:r>
              <a:rPr lang="en-GB" sz="4800" dirty="0" err="1" smtClean="0"/>
              <a:t>Omgevingsfactoren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xmlns="" val="3739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Luchtvervuiling </a:t>
            </a:r>
            <a:endParaRPr lang="nl-NL" dirty="0"/>
          </a:p>
        </p:txBody>
      </p:sp>
      <p:pic>
        <p:nvPicPr>
          <p:cNvPr id="2050" name="Picture 2" descr="\\fshsl1\al_usr_m2\HOME\lmkvando\My Pictures\airpollu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542" y="2492896"/>
            <a:ext cx="69238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0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570</Words>
  <Application>Microsoft Office PowerPoint</Application>
  <PresentationFormat>Aangepast</PresentationFormat>
  <Paragraphs>143</Paragraphs>
  <Slides>21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Organic</vt:lpstr>
      <vt:lpstr>LECTORAAT Active Ageing</vt:lpstr>
      <vt:lpstr>Mythe 1 Ouder worden betekent zieker worden</vt:lpstr>
      <vt:lpstr>Mythe 2 Ouder worden betekent cognitieve achteruitgang</vt:lpstr>
      <vt:lpstr>Mythe  3 Ouder worden betekent dementeren</vt:lpstr>
      <vt:lpstr>Mythe 4 Ouder worden betekent depressief worden</vt:lpstr>
      <vt:lpstr>Mythe 5 Oudere mensen zijn duur voor de maatschappij</vt:lpstr>
      <vt:lpstr>HET NIEUWE OUDER WORDEN</vt:lpstr>
      <vt:lpstr>Levensverwachting: genen of leefstijl ?</vt:lpstr>
      <vt:lpstr>Luchtvervuiling </vt:lpstr>
      <vt:lpstr>Lawaai</vt:lpstr>
      <vt:lpstr>Fukushima</vt:lpstr>
      <vt:lpstr>Dia 12</vt:lpstr>
      <vt:lpstr>Dia 13</vt:lpstr>
      <vt:lpstr>Hydra</vt:lpstr>
      <vt:lpstr>Blinde molrat</vt:lpstr>
      <vt:lpstr>Dia 16</vt:lpstr>
      <vt:lpstr>Genetische manipulatie</vt:lpstr>
      <vt:lpstr>Dia 18</vt:lpstr>
      <vt:lpstr>Dia 19</vt:lpstr>
      <vt:lpstr>Dia 20</vt:lpstr>
      <vt:lpstr>Professor Aubrey de Grey</vt:lpstr>
    </vt:vector>
  </TitlesOfParts>
  <Company>Avans Hogeschool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LECTORAAT Active Ageing</dc:title>
  <dc:creator>Lowie Van Doninck</dc:creator>
  <cp:lastModifiedBy>Yvonne Oerlemans</cp:lastModifiedBy>
  <cp:revision>3</cp:revision>
  <dcterms:created xsi:type="dcterms:W3CDTF">2015-02-25T08:33:38Z</dcterms:created>
  <dcterms:modified xsi:type="dcterms:W3CDTF">2015-06-11T11:52:15Z</dcterms:modified>
</cp:coreProperties>
</file>