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307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262" r:id="rId11"/>
    <p:sldId id="264" r:id="rId12"/>
    <p:sldId id="305" r:id="rId13"/>
    <p:sldId id="306" r:id="rId14"/>
    <p:sldId id="267" r:id="rId15"/>
    <p:sldId id="269" r:id="rId16"/>
    <p:sldId id="268" r:id="rId17"/>
    <p:sldId id="302" r:id="rId18"/>
    <p:sldId id="272" r:id="rId19"/>
    <p:sldId id="273" r:id="rId20"/>
    <p:sldId id="274" r:id="rId21"/>
    <p:sldId id="275" r:id="rId22"/>
    <p:sldId id="283" r:id="rId23"/>
    <p:sldId id="276" r:id="rId24"/>
    <p:sldId id="282" r:id="rId25"/>
    <p:sldId id="281" r:id="rId26"/>
    <p:sldId id="300" r:id="rId27"/>
    <p:sldId id="285" r:id="rId28"/>
    <p:sldId id="289" r:id="rId29"/>
    <p:sldId id="290" r:id="rId30"/>
    <p:sldId id="293" r:id="rId31"/>
    <p:sldId id="294" r:id="rId32"/>
    <p:sldId id="27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1A53-A82E-4A42-B4EC-A4035CC59F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3169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3ED1-5E69-43EF-8259-77E5CD03D1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236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D03D-DFA6-43F1-9C7E-5BF2AC373E7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49546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EC75BD0-CF34-4EFC-BA43-96107B430AED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E031-C061-48A9-B0D7-6F5657C4A1B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3391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86CF-A98B-4265-9855-20E97C09187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9407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37E0-38BB-441F-AF4A-64C87B00A30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4072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17E0-E45B-47B5-A246-CFB1E81112A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4522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F535-3CE4-450D-8DB1-286BC20172C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527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9001-1DF8-49DD-AF13-7537AB1D81F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2624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9AE-9C1D-4A89-984A-3F6A38E8584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9845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2213-5F6F-4369-9886-6ADC108670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2183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56185-B52D-42C1-931E-B06C7D9BE5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2498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600" dirty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nl-BE" sz="4600" dirty="0" smtClean="0">
                <a:solidFill>
                  <a:schemeClr val="accent6">
                    <a:lumMod val="75000"/>
                  </a:schemeClr>
                </a:solidFill>
              </a:rPr>
              <a:t>biologie </a:t>
            </a:r>
            <a:r>
              <a:rPr lang="nl-BE" sz="4600" dirty="0">
                <a:solidFill>
                  <a:schemeClr val="accent6">
                    <a:lumMod val="75000"/>
                  </a:schemeClr>
                </a:solidFill>
              </a:rPr>
              <a:t>van het </a:t>
            </a:r>
            <a:r>
              <a:rPr lang="nl-BE" sz="4600" dirty="0" smtClean="0">
                <a:solidFill>
                  <a:schemeClr val="accent6">
                    <a:lumMod val="75000"/>
                  </a:schemeClr>
                </a:solidFill>
              </a:rPr>
              <a:t>geluk</a:t>
            </a:r>
            <a:endParaRPr lang="en-US" sz="4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Drs. Lowie Van 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Doninck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Lectoraat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Active Ageing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Avans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Hogeschool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Breda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763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Paradox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Een rijke wereld die succesvol streeft naar steeds hoger inkomen, maar nauwelijks gelukkiger is dan </a:t>
            </a:r>
            <a:r>
              <a:rPr lang="nl-BE" dirty="0" smtClean="0">
                <a:solidFill>
                  <a:schemeClr val="bg1"/>
                </a:solidFill>
              </a:rPr>
              <a:t>voorheen…</a:t>
            </a:r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De welvaart (BBP per capita) in </a:t>
            </a:r>
            <a:r>
              <a:rPr lang="nl-BE" dirty="0" smtClean="0">
                <a:solidFill>
                  <a:schemeClr val="bg1"/>
                </a:solidFill>
              </a:rPr>
              <a:t>Nederland </a:t>
            </a:r>
            <a:r>
              <a:rPr lang="nl-BE" dirty="0">
                <a:solidFill>
                  <a:schemeClr val="bg1"/>
                </a:solidFill>
              </a:rPr>
              <a:t>is in de voorbije 50 jaar verdrievoudigd, maar we zijn in </a:t>
            </a:r>
            <a:r>
              <a:rPr lang="nl-BE" dirty="0" smtClean="0">
                <a:solidFill>
                  <a:schemeClr val="bg1"/>
                </a:solidFill>
              </a:rPr>
              <a:t>2010 </a:t>
            </a:r>
            <a:r>
              <a:rPr lang="nl-BE" dirty="0">
                <a:solidFill>
                  <a:schemeClr val="bg1"/>
                </a:solidFill>
              </a:rPr>
              <a:t>niet gelukkiger dan in 1955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The </a:t>
            </a:r>
            <a:r>
              <a:rPr lang="nl-BE" dirty="0" err="1"/>
              <a:t>Easterlin</a:t>
            </a:r>
            <a:r>
              <a:rPr lang="nl-BE" dirty="0"/>
              <a:t> Paradox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BE" sz="6600" dirty="0">
                <a:latin typeface="Comic Sans MS" pitchFamily="66" charset="0"/>
              </a:rPr>
              <a:t>Als het inkomen </a:t>
            </a:r>
            <a:r>
              <a:rPr lang="nl-BE" sz="6600" dirty="0" smtClean="0">
                <a:latin typeface="Comic Sans MS" pitchFamily="66" charset="0"/>
              </a:rPr>
              <a:t>van een </a:t>
            </a:r>
            <a:r>
              <a:rPr lang="nl-BE" sz="6600" dirty="0">
                <a:latin typeface="Comic Sans MS" pitchFamily="66" charset="0"/>
              </a:rPr>
              <a:t>land stijgt, blijft het geluk </a:t>
            </a:r>
            <a:r>
              <a:rPr lang="nl-BE" sz="6600" dirty="0" smtClean="0">
                <a:latin typeface="Comic Sans MS" pitchFamily="66" charset="0"/>
              </a:rPr>
              <a:t>onveranderd….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image.slidesharecdn.com/presentationmickael-130604013722-phpapp02/95/mickael-mangot-lconomie-du-bonheur-8-638.jpg?cb=13703279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7842"/>
            <a:ext cx="9372600" cy="78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92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Subjectief welzijn met BBP </a:t>
            </a:r>
            <a:r>
              <a:rPr lang="nl-NL" sz="1400" dirty="0" smtClean="0"/>
              <a:t>(</a:t>
            </a:r>
            <a:r>
              <a:rPr lang="nl-NL" sz="1400" dirty="0" err="1" smtClean="0"/>
              <a:t>Inglehart</a:t>
            </a:r>
            <a:r>
              <a:rPr lang="nl-NL" sz="1400" dirty="0" smtClean="0"/>
              <a:t> et al ,2008)</a:t>
            </a:r>
            <a:endParaRPr lang="nl-NL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417638"/>
            <a:ext cx="8839201" cy="52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46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/>
              <a:t>Resultaat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 rijke landen zeggen de meeste mensen dat ze erg of redelijk gelukkig zijn, maar er zijn verschillen tussen landen en regio’s en 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→ </a:t>
            </a:r>
            <a:r>
              <a:rPr lang="nl-BE" dirty="0"/>
              <a:t>Hoe te verklaren?</a:t>
            </a:r>
          </a:p>
          <a:p>
            <a:pPr marL="0" indent="0">
              <a:buNone/>
            </a:pP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>
                <a:sym typeface="Wingdings" pitchFamily="2" charset="2"/>
              </a:rPr>
              <a:t>Z</a:t>
            </a:r>
            <a:r>
              <a:rPr lang="nl-BE" dirty="0" smtClean="0"/>
              <a:t>oeken naar </a:t>
            </a:r>
            <a:r>
              <a:rPr lang="nl-BE" dirty="0"/>
              <a:t>determinanten van </a:t>
            </a:r>
            <a:r>
              <a:rPr lang="nl-BE" dirty="0" smtClean="0"/>
              <a:t>geluk en ongeluk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/>
              <a:t>Inkomen en geluk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Er is een verband tussen arm/rijk zijn en gelukkig zijn, als je rijker wordt, word je gelukkiger !</a:t>
            </a:r>
            <a:endParaRPr lang="nl-BE" sz="2800" dirty="0"/>
          </a:p>
          <a:p>
            <a:r>
              <a:rPr lang="nl-BE" sz="2800" dirty="0"/>
              <a:t>Niet-lineair verband: marginaal nut van bijkomend inkomen </a:t>
            </a:r>
            <a:r>
              <a:rPr lang="nl-BE" sz="2800" dirty="0" smtClean="0"/>
              <a:t>!!!</a:t>
            </a:r>
            <a:endParaRPr lang="nl-BE" sz="2800" dirty="0"/>
          </a:p>
          <a:p>
            <a:r>
              <a:rPr lang="nl-BE" sz="2800" dirty="0" smtClean="0"/>
              <a:t>Causaliteit ?  Maakt </a:t>
            </a:r>
            <a:r>
              <a:rPr lang="nl-BE" sz="2800" dirty="0"/>
              <a:t>hoger inkomen mensen </a:t>
            </a:r>
            <a:r>
              <a:rPr lang="nl-BE" sz="2800" dirty="0" smtClean="0"/>
              <a:t>gelukkiger? Of </a:t>
            </a:r>
            <a:r>
              <a:rPr lang="nl-BE" sz="2800" dirty="0"/>
              <a:t>verdienen gelukkige mensen een hoger inkomen doordat ze graag hard werken en meer ondernemend zijn?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Geluk en inkomen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sz="2800" dirty="0"/>
              <a:t>In recent </a:t>
            </a:r>
            <a:r>
              <a:rPr lang="nl-BE" sz="2800" dirty="0" smtClean="0"/>
              <a:t>nieuw onderzoek </a:t>
            </a:r>
            <a:r>
              <a:rPr lang="nl-BE" sz="2800" dirty="0"/>
              <a:t>lichte relativering van </a:t>
            </a:r>
            <a:r>
              <a:rPr lang="nl-BE" sz="2800" dirty="0" err="1"/>
              <a:t>Easterlin</a:t>
            </a:r>
            <a:r>
              <a:rPr lang="nl-BE" sz="2800" dirty="0"/>
              <a:t> paradox: gemiddeld zijn mensen in rijke landen gelukkiger dan mensen in arme landen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BE" sz="2800" dirty="0"/>
              <a:t>→ </a:t>
            </a:r>
            <a:r>
              <a:rPr lang="nl-BE" sz="2800" dirty="0" smtClean="0"/>
              <a:t>Herverdeling </a:t>
            </a:r>
            <a:r>
              <a:rPr lang="nl-BE" sz="2800" dirty="0"/>
              <a:t>van rijk naar </a:t>
            </a:r>
            <a:r>
              <a:rPr lang="nl-BE" sz="2800" dirty="0" smtClean="0"/>
              <a:t>arm </a:t>
            </a:r>
            <a:r>
              <a:rPr lang="nl-BE" sz="2800" dirty="0"/>
              <a:t>maakt </a:t>
            </a:r>
            <a:r>
              <a:rPr lang="nl-BE" sz="2800" dirty="0" smtClean="0"/>
              <a:t>een samenleving </a:t>
            </a:r>
            <a:r>
              <a:rPr lang="nl-BE" sz="2800" dirty="0"/>
              <a:t>gelukkiger!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BE" sz="2800" dirty="0" smtClean="0">
                <a:sym typeface="Wingdings" pitchFamily="2" charset="2"/>
              </a:rPr>
              <a:t></a:t>
            </a:r>
            <a:r>
              <a:rPr lang="nl-BE" sz="2800" dirty="0" smtClean="0"/>
              <a:t>Toch </a:t>
            </a:r>
            <a:r>
              <a:rPr lang="nl-BE" sz="2800" dirty="0"/>
              <a:t>geen of nauwelijks nog relatie inkomen – geluk, eens men voorbij een zekere drempel van welvaart is </a:t>
            </a:r>
            <a:r>
              <a:rPr lang="nl-BE" sz="2800" dirty="0" smtClean="0"/>
              <a:t>geraakt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BE" sz="2800" dirty="0" smtClean="0">
                <a:sym typeface="Wingdings" pitchFamily="2" charset="2"/>
              </a:rPr>
              <a:t></a:t>
            </a:r>
            <a:r>
              <a:rPr lang="nl-BE" sz="2800" dirty="0" smtClean="0"/>
              <a:t>Merkwaardige </a:t>
            </a:r>
            <a:r>
              <a:rPr lang="nl-BE" sz="2800" dirty="0"/>
              <a:t>vaststellingen: Nigerianen gelukkiger dan Fransen of Duitsers? Columbianen bij de </a:t>
            </a:r>
            <a:r>
              <a:rPr lang="nl-BE" sz="2800" dirty="0" err="1"/>
              <a:t>gelukkigsten</a:t>
            </a:r>
            <a:r>
              <a:rPr lang="nl-BE" sz="2800" dirty="0"/>
              <a:t> van de wereld?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Herverdelen = meer geluk</a:t>
            </a:r>
            <a:endParaRPr lang="nl-NL" dirty="0"/>
          </a:p>
        </p:txBody>
      </p:sp>
      <p:pic>
        <p:nvPicPr>
          <p:cNvPr id="1026" name="Picture 2" descr="http://upload.wikimedia.org/wikipedia/en/0/07/Capital_in_the_Twenty-First_Century_(front_cover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439" y="1600200"/>
            <a:ext cx="299512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1369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/>
              <a:t>Geluk tijdens de levenscyclus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sz="2400" dirty="0"/>
              <a:t>Gemiddeld genomen stijgt het inkomen van mensen tijdens hun actieve leven, maar hun subjectief welbevinden neemt niet toe.</a:t>
            </a:r>
          </a:p>
          <a:p>
            <a:pPr>
              <a:lnSpc>
                <a:spcPct val="80000"/>
              </a:lnSpc>
            </a:pPr>
            <a:r>
              <a:rPr lang="nl-BE" sz="2400" dirty="0"/>
              <a:t>Het </a:t>
            </a:r>
            <a:r>
              <a:rPr lang="nl-BE" sz="2400" dirty="0" smtClean="0"/>
              <a:t>geluk neemt </a:t>
            </a:r>
            <a:r>
              <a:rPr lang="nl-BE" sz="2400" dirty="0"/>
              <a:t>ook niet af als mensen met pensioen gaan en hun inkomen sterk daalt.</a:t>
            </a:r>
          </a:p>
          <a:p>
            <a:pPr>
              <a:lnSpc>
                <a:spcPct val="80000"/>
              </a:lnSpc>
            </a:pPr>
            <a:r>
              <a:rPr lang="nl-BE" sz="2400" dirty="0" smtClean="0">
                <a:cs typeface="Arial" charset="0"/>
              </a:rPr>
              <a:t>Opmerkelijke </a:t>
            </a:r>
            <a:r>
              <a:rPr lang="nl-BE" sz="2400" dirty="0">
                <a:cs typeface="Arial" charset="0"/>
              </a:rPr>
              <a:t>stabiliteit van </a:t>
            </a:r>
            <a:r>
              <a:rPr lang="nl-BE" sz="2400" dirty="0" smtClean="0">
                <a:cs typeface="Arial" charset="0"/>
              </a:rPr>
              <a:t>geluk tijdens </a:t>
            </a:r>
            <a:r>
              <a:rPr lang="nl-BE" sz="2400" dirty="0">
                <a:cs typeface="Arial" charset="0"/>
              </a:rPr>
              <a:t>de levensloop (</a:t>
            </a:r>
            <a:r>
              <a:rPr lang="nl-BE" sz="2400" dirty="0" err="1">
                <a:cs typeface="Arial" charset="0"/>
              </a:rPr>
              <a:t>cfr</a:t>
            </a:r>
            <a:r>
              <a:rPr lang="nl-BE" sz="2400" dirty="0">
                <a:cs typeface="Arial" charset="0"/>
              </a:rPr>
              <a:t>. </a:t>
            </a:r>
            <a:r>
              <a:rPr lang="nl-BE" sz="2400" dirty="0" smtClean="0">
                <a:cs typeface="Arial" charset="0"/>
              </a:rPr>
              <a:t>onderzoek </a:t>
            </a:r>
            <a:r>
              <a:rPr lang="nl-BE" sz="2400" dirty="0">
                <a:cs typeface="Arial" charset="0"/>
              </a:rPr>
              <a:t>naar </a:t>
            </a:r>
            <a:r>
              <a:rPr lang="nl-BE" sz="2400" dirty="0" err="1">
                <a:cs typeface="Arial" charset="0"/>
              </a:rPr>
              <a:t>geboortecohortes</a:t>
            </a:r>
            <a:r>
              <a:rPr lang="nl-BE" sz="2400" dirty="0">
                <a:cs typeface="Arial" charset="0"/>
              </a:rPr>
              <a:t> die gedurende 24 jaar werden opgevolgd)</a:t>
            </a:r>
          </a:p>
          <a:p>
            <a:pPr>
              <a:lnSpc>
                <a:spcPct val="80000"/>
              </a:lnSpc>
            </a:pPr>
            <a:r>
              <a:rPr lang="nl-BE" sz="2400" dirty="0">
                <a:cs typeface="Arial" charset="0"/>
              </a:rPr>
              <a:t>Toch zeggen </a:t>
            </a:r>
            <a:r>
              <a:rPr lang="nl-BE" sz="2400" dirty="0" smtClean="0">
                <a:cs typeface="Arial" charset="0"/>
              </a:rPr>
              <a:t>respondenten </a:t>
            </a:r>
            <a:r>
              <a:rPr lang="nl-BE" sz="2400" dirty="0">
                <a:cs typeface="Arial" charset="0"/>
              </a:rPr>
              <a:t>dat ze in verleden minder gelukkig waren en dat ze in de toekomst gelukkiger zullen </a:t>
            </a:r>
            <a:r>
              <a:rPr lang="nl-BE" sz="2400" dirty="0" smtClean="0">
                <a:cs typeface="Arial" charset="0"/>
              </a:rPr>
              <a:t>zijn</a:t>
            </a:r>
            <a:endParaRPr lang="nl-BE" sz="2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000"/>
              <a:t>Verklaring van de diverse paradoxen</a:t>
            </a:r>
            <a:endParaRPr lang="en-US" sz="40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sz="2800" dirty="0">
                <a:solidFill>
                  <a:srgbClr val="FF0000"/>
                </a:solidFill>
              </a:rPr>
              <a:t>Waarom zijn wij in rijke landen niet gelukkiger</a:t>
            </a:r>
            <a:r>
              <a:rPr lang="nl-BE" sz="2800" dirty="0"/>
              <a:t>?</a:t>
            </a:r>
            <a:endParaRPr lang="nl-BE" sz="2800" b="1" dirty="0"/>
          </a:p>
          <a:p>
            <a:pPr>
              <a:lnSpc>
                <a:spcPct val="80000"/>
              </a:lnSpc>
            </a:pPr>
            <a:r>
              <a:rPr lang="nl-BE" sz="2400" b="1" dirty="0"/>
              <a:t>Vergelijking</a:t>
            </a:r>
            <a:r>
              <a:rPr lang="nl-BE" sz="2400" dirty="0"/>
              <a:t> maakt ongelukkig!</a:t>
            </a:r>
            <a:r>
              <a:rPr lang="nl-BE" sz="2400" b="1" dirty="0"/>
              <a:t> </a:t>
            </a:r>
          </a:p>
          <a:p>
            <a:pPr>
              <a:lnSpc>
                <a:spcPct val="80000"/>
              </a:lnSpc>
            </a:pPr>
            <a:r>
              <a:rPr lang="nl-BE" sz="2400" b="1" dirty="0"/>
              <a:t>Gewenning</a:t>
            </a:r>
            <a:r>
              <a:rPr lang="nl-BE" sz="2400" dirty="0"/>
              <a:t> maakt dat geluk niet stijgt met materiële welvaart </a:t>
            </a:r>
          </a:p>
          <a:p>
            <a:pPr lvl="1">
              <a:lnSpc>
                <a:spcPct val="80000"/>
              </a:lnSpc>
            </a:pPr>
            <a:r>
              <a:rPr lang="nl-BE" sz="1600" dirty="0"/>
              <a:t>Vb. nieuwe </a:t>
            </a:r>
            <a:r>
              <a:rPr lang="nl-BE" sz="1600" dirty="0" smtClean="0"/>
              <a:t>auto…</a:t>
            </a:r>
          </a:p>
          <a:p>
            <a:pPr>
              <a:lnSpc>
                <a:spcPct val="80000"/>
              </a:lnSpc>
            </a:pPr>
            <a:endParaRPr lang="nl-BE" sz="2800" dirty="0"/>
          </a:p>
          <a:p>
            <a:pPr>
              <a:lnSpc>
                <a:spcPct val="80000"/>
              </a:lnSpc>
            </a:pPr>
            <a:r>
              <a:rPr lang="nl-BE" sz="2800" dirty="0" smtClean="0"/>
              <a:t>Maar </a:t>
            </a:r>
            <a:r>
              <a:rPr lang="nl-BE" sz="2800" dirty="0"/>
              <a:t>niet alles went: verdriet, zorg voor familielid met </a:t>
            </a:r>
            <a:r>
              <a:rPr lang="nl-BE" sz="2800" dirty="0" smtClean="0"/>
              <a:t>Alzheimer, psychische pijn…</a:t>
            </a:r>
          </a:p>
          <a:p>
            <a:pPr marL="0" indent="0">
              <a:lnSpc>
                <a:spcPct val="80000"/>
              </a:lnSpc>
              <a:buNone/>
            </a:pPr>
            <a:endParaRPr lang="nl-BE" sz="2800" dirty="0"/>
          </a:p>
          <a:p>
            <a:pPr>
              <a:lnSpc>
                <a:spcPct val="80000"/>
              </a:lnSpc>
            </a:pPr>
            <a:r>
              <a:rPr lang="nl-BE" sz="2800" dirty="0"/>
              <a:t>Ook fijne dingen die nooit vervelen: vriendschap, seks</a:t>
            </a:r>
            <a:r>
              <a:rPr lang="nl-BE" sz="2800" dirty="0" smtClean="0"/>
              <a:t>, natuur, goede relatie…(De mooie dingen in het leven zijn gratis…)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 tussen…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Optimisten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3600" b="1" dirty="0" smtClean="0"/>
              <a:t>OPT</a:t>
            </a:r>
          </a:p>
          <a:p>
            <a:pPr lvl="1"/>
            <a:r>
              <a:rPr lang="nl-NL" sz="4000" dirty="0" err="1" smtClean="0"/>
              <a:t>Other</a:t>
            </a:r>
            <a:endParaRPr lang="nl-NL" sz="4000" dirty="0" smtClean="0"/>
          </a:p>
          <a:p>
            <a:pPr lvl="1"/>
            <a:r>
              <a:rPr lang="nl-NL" sz="4000" dirty="0" err="1" smtClean="0"/>
              <a:t>Partly</a:t>
            </a:r>
            <a:endParaRPr lang="nl-NL" sz="4000" dirty="0" smtClean="0"/>
          </a:p>
          <a:p>
            <a:pPr lvl="1"/>
            <a:r>
              <a:rPr lang="nl-NL" sz="4000" dirty="0" err="1" smtClean="0"/>
              <a:t>Temporary</a:t>
            </a:r>
            <a:endParaRPr lang="nl-NL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Pessimisten</a:t>
            </a:r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sz="3600" b="1" dirty="0" smtClean="0"/>
              <a:t>PES</a:t>
            </a:r>
          </a:p>
          <a:p>
            <a:pPr lvl="1"/>
            <a:r>
              <a:rPr lang="nl-NL" sz="4000" dirty="0" smtClean="0"/>
              <a:t>Personal</a:t>
            </a:r>
          </a:p>
          <a:p>
            <a:pPr lvl="1"/>
            <a:r>
              <a:rPr lang="nl-NL" sz="4000" dirty="0" err="1" smtClean="0"/>
              <a:t>Everything</a:t>
            </a:r>
            <a:endParaRPr lang="nl-NL" sz="4000" dirty="0" smtClean="0"/>
          </a:p>
          <a:p>
            <a:pPr lvl="1"/>
            <a:r>
              <a:rPr lang="nl-NL" sz="4000" dirty="0" smtClean="0"/>
              <a:t>Strategic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xmlns="" val="1269961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Mechanismen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sz="2800" b="1" dirty="0"/>
              <a:t>Verliesaversie</a:t>
            </a:r>
            <a:r>
              <a:rPr lang="nl-BE" sz="2800" dirty="0"/>
              <a:t>: het verlies van iets weegt veel zwaarder dan de winst van het zelfde ons aan geluk(</a:t>
            </a:r>
            <a:r>
              <a:rPr lang="nl-BE" sz="2800" dirty="0" err="1"/>
              <a:t>sgevoel</a:t>
            </a:r>
            <a:r>
              <a:rPr lang="nl-BE" sz="2800" dirty="0"/>
              <a:t>) oplevert.</a:t>
            </a:r>
          </a:p>
          <a:p>
            <a:pPr>
              <a:lnSpc>
                <a:spcPct val="80000"/>
              </a:lnSpc>
            </a:pPr>
            <a:r>
              <a:rPr lang="nl-BE" sz="2800" dirty="0"/>
              <a:t>In de loop van ons leven stijgen onze materiële aspiraties samen met ons inkomen (bij pensioen deels reversibel!)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BE" sz="2800" dirty="0">
                <a:cs typeface="Arial" charset="0"/>
              </a:rPr>
              <a:t>→ </a:t>
            </a:r>
            <a:r>
              <a:rPr lang="nl-BE" sz="2800" dirty="0">
                <a:solidFill>
                  <a:srgbClr val="FF0000"/>
                </a:solidFill>
              </a:rPr>
              <a:t>Ondanks stijgend inkomen kan de kloof tussen wat we hebben en wat we begeren even groot blijven.</a:t>
            </a:r>
          </a:p>
          <a:p>
            <a:pPr>
              <a:lnSpc>
                <a:spcPct val="80000"/>
              </a:lnSpc>
            </a:pPr>
            <a:r>
              <a:rPr lang="nl-BE" sz="2800" b="1" dirty="0"/>
              <a:t>Inkomen is verslavend</a:t>
            </a:r>
            <a:r>
              <a:rPr lang="nl-BE" sz="2800" dirty="0"/>
              <a:t>: hoe meer we hebben, hoe meer we nodig hebben!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2800"/>
              <a:t>Subjectief welzijn als functie van inkomen en aspiratieniveau</a:t>
            </a:r>
            <a:r>
              <a:rPr lang="nl-BE" sz="1800"/>
              <a:t> (Easterlin, p. 473)</a:t>
            </a:r>
            <a:endParaRPr lang="en-US" sz="28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nl-BE" sz="2800"/>
          </a:p>
          <a:p>
            <a:endParaRPr lang="en-US" sz="2800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2046288"/>
            <a:ext cx="6248400" cy="36687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maakt ons (on)gelukkig?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nl-BE" b="1" dirty="0"/>
              <a:t>Geen of weinig invloed op geluksgevoel</a:t>
            </a:r>
            <a:r>
              <a:rPr lang="nl-BE" sz="2800" dirty="0"/>
              <a:t> </a:t>
            </a:r>
            <a:endParaRPr lang="nl-BE" sz="2800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nl-BE" sz="2800" dirty="0"/>
          </a:p>
          <a:p>
            <a:pPr marL="609600" indent="-609600">
              <a:lnSpc>
                <a:spcPct val="90000"/>
              </a:lnSpc>
            </a:pPr>
            <a:r>
              <a:rPr lang="nl-BE" sz="2800" dirty="0"/>
              <a:t>Leeftijd </a:t>
            </a:r>
            <a:endParaRPr lang="nl-BE" sz="2800" dirty="0" smtClean="0"/>
          </a:p>
          <a:p>
            <a:pPr marL="609600" indent="-609600">
              <a:lnSpc>
                <a:spcPct val="90000"/>
              </a:lnSpc>
            </a:pPr>
            <a:r>
              <a:rPr lang="nl-BE" sz="2800" dirty="0" smtClean="0"/>
              <a:t>Geslacht </a:t>
            </a:r>
            <a:r>
              <a:rPr lang="nl-BE" sz="2800" dirty="0"/>
              <a:t>(vrouwen iets gelukkiger dan mannen)</a:t>
            </a:r>
          </a:p>
          <a:p>
            <a:pPr marL="609600" indent="-609600">
              <a:lnSpc>
                <a:spcPct val="90000"/>
              </a:lnSpc>
            </a:pPr>
            <a:r>
              <a:rPr lang="nl-BE" sz="2800" dirty="0"/>
              <a:t>Uiterlijk</a:t>
            </a:r>
          </a:p>
          <a:p>
            <a:pPr marL="609600" indent="-609600">
              <a:lnSpc>
                <a:spcPct val="90000"/>
              </a:lnSpc>
            </a:pPr>
            <a:r>
              <a:rPr lang="nl-BE" sz="2800" dirty="0"/>
              <a:t>IQ</a:t>
            </a:r>
          </a:p>
          <a:p>
            <a:pPr marL="609600" indent="-609600">
              <a:lnSpc>
                <a:spcPct val="90000"/>
              </a:lnSpc>
            </a:pPr>
            <a:r>
              <a:rPr lang="nl-BE" sz="2800" dirty="0" smtClean="0"/>
              <a:t>Opleidingsniveau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5832"/>
            <a:ext cx="3848100" cy="236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/>
              <a:t>Wat maakt ons (on)gelukkig?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sz="2800" b="1" dirty="0"/>
              <a:t>Geld of inkomen</a:t>
            </a:r>
            <a:r>
              <a:rPr lang="nl-BE" sz="2800" dirty="0"/>
              <a:t> – zie hoger </a:t>
            </a:r>
          </a:p>
          <a:p>
            <a:pPr>
              <a:lnSpc>
                <a:spcPct val="90000"/>
              </a:lnSpc>
            </a:pPr>
            <a:r>
              <a:rPr lang="nl-BE" sz="2800" b="1" dirty="0" smtClean="0"/>
              <a:t>Opvoeding</a:t>
            </a:r>
            <a:r>
              <a:rPr lang="nl-BE" sz="2800" dirty="0" smtClean="0"/>
              <a:t> </a:t>
            </a:r>
            <a:r>
              <a:rPr lang="nl-BE" sz="2800" dirty="0"/>
              <a:t>– opgroeien in </a:t>
            </a:r>
            <a:r>
              <a:rPr lang="nl-BE" sz="2800" dirty="0" err="1"/>
              <a:t>éénoudergezin</a:t>
            </a:r>
            <a:endParaRPr lang="nl-BE" sz="2800" dirty="0"/>
          </a:p>
          <a:p>
            <a:pPr>
              <a:lnSpc>
                <a:spcPct val="90000"/>
              </a:lnSpc>
            </a:pPr>
            <a:r>
              <a:rPr lang="nl-BE" sz="2800" dirty="0"/>
              <a:t>Kwaliteit en stabiliteit van gezinsverhoudingen: </a:t>
            </a:r>
            <a:r>
              <a:rPr lang="nl-BE" sz="2800" b="1" dirty="0"/>
              <a:t>echtscheiding</a:t>
            </a:r>
            <a:r>
              <a:rPr lang="nl-BE" sz="2800" dirty="0"/>
              <a:t> maakt ongelukkig – gehuwden zijn gelukkiger dan </a:t>
            </a:r>
            <a:r>
              <a:rPr lang="nl-BE" sz="2800" dirty="0" smtClean="0"/>
              <a:t>ongehuwden</a:t>
            </a:r>
          </a:p>
          <a:p>
            <a:pPr>
              <a:lnSpc>
                <a:spcPct val="90000"/>
              </a:lnSpc>
            </a:pPr>
            <a:r>
              <a:rPr lang="nl-BE" sz="2800" dirty="0" smtClean="0"/>
              <a:t>Werklozen ongelukkiger dan werkenden (Ontslag)</a:t>
            </a:r>
          </a:p>
          <a:p>
            <a:pPr>
              <a:lnSpc>
                <a:spcPct val="90000"/>
              </a:lnSpc>
            </a:pPr>
            <a:r>
              <a:rPr lang="nl-BE" sz="2800" dirty="0" smtClean="0"/>
              <a:t>Economisch barre tijden met kans op werkeloosheid</a:t>
            </a:r>
            <a:endParaRPr lang="nl-BE" sz="2800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648200"/>
            <a:ext cx="3733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maakt ons (on)gelukkig?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2296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BE" sz="2400" b="1" dirty="0" smtClean="0"/>
              <a:t>Vriendschap</a:t>
            </a:r>
            <a:r>
              <a:rPr lang="nl-BE" sz="2400" dirty="0" smtClean="0"/>
              <a:t> </a:t>
            </a:r>
          </a:p>
          <a:p>
            <a:pPr>
              <a:lnSpc>
                <a:spcPct val="80000"/>
              </a:lnSpc>
            </a:pPr>
            <a:endParaRPr lang="nl-BE" sz="2400" dirty="0"/>
          </a:p>
          <a:p>
            <a:pPr marL="0" indent="0">
              <a:lnSpc>
                <a:spcPct val="80000"/>
              </a:lnSpc>
              <a:buNone/>
            </a:pPr>
            <a:r>
              <a:rPr lang="nl-BE" sz="2400" dirty="0" smtClean="0"/>
              <a:t>	- </a:t>
            </a:r>
            <a:r>
              <a:rPr lang="nl-BE" sz="2400" dirty="0"/>
              <a:t>sociaal kapitaal - integratie in </a:t>
            </a:r>
            <a:r>
              <a:rPr lang="nl-BE" sz="2400" b="1" dirty="0"/>
              <a:t>sociale omgeving</a:t>
            </a:r>
            <a:r>
              <a:rPr lang="nl-BE" sz="2400" dirty="0"/>
              <a:t>, buurt, </a:t>
            </a:r>
            <a:r>
              <a:rPr lang="nl-BE" sz="2400" dirty="0" smtClean="0"/>
              <a:t>	verenigingsleven </a:t>
            </a:r>
            <a:endParaRPr lang="nl-BE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BE" sz="2400" dirty="0"/>
              <a:t>	</a:t>
            </a:r>
            <a:r>
              <a:rPr lang="nl-BE" sz="2400" dirty="0" smtClean="0"/>
              <a:t>	-Graad </a:t>
            </a:r>
            <a:r>
              <a:rPr lang="nl-BE" sz="2400" dirty="0"/>
              <a:t>van vertrouwen als maatstaf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BE" sz="2400" dirty="0"/>
              <a:t>	</a:t>
            </a:r>
            <a:r>
              <a:rPr lang="nl-BE" sz="2400" dirty="0" smtClean="0"/>
              <a:t>	</a:t>
            </a:r>
            <a:endParaRPr lang="nl-BE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BE" sz="2400" dirty="0"/>
              <a:t>	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157" y="3962400"/>
            <a:ext cx="3886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maakt ons (on)gelukkig?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nl-BE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BE" sz="2000" b="1" dirty="0" smtClean="0"/>
              <a:t>Levensfilosofie</a:t>
            </a:r>
            <a:r>
              <a:rPr lang="nl-BE" sz="2000" dirty="0"/>
              <a:t>: </a:t>
            </a:r>
            <a:endParaRPr lang="nl-BE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nl-BE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nl-BE" sz="2000" dirty="0" smtClean="0"/>
              <a:t>-</a:t>
            </a:r>
            <a:r>
              <a:rPr lang="nl-BE" sz="2000" dirty="0" err="1" smtClean="0"/>
              <a:t>Count</a:t>
            </a:r>
            <a:r>
              <a:rPr lang="nl-BE" sz="2000" dirty="0" smtClean="0"/>
              <a:t> </a:t>
            </a:r>
            <a:r>
              <a:rPr lang="nl-BE" sz="2000" dirty="0" err="1" smtClean="0"/>
              <a:t>your</a:t>
            </a:r>
            <a:r>
              <a:rPr lang="nl-BE" sz="2000" dirty="0" smtClean="0"/>
              <a:t> </a:t>
            </a:r>
            <a:r>
              <a:rPr lang="nl-BE" sz="2000" dirty="0" err="1" smtClean="0"/>
              <a:t>blessings</a:t>
            </a:r>
            <a:endParaRPr lang="nl-BE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nl-BE" sz="2000" dirty="0"/>
              <a:t>-</a:t>
            </a:r>
            <a:r>
              <a:rPr lang="nl-BE" sz="2000" dirty="0" smtClean="0"/>
              <a:t>Religie </a:t>
            </a:r>
            <a:endParaRPr lang="nl-BE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BE" sz="2000" dirty="0" smtClean="0"/>
              <a:t>-Mensen </a:t>
            </a:r>
            <a:r>
              <a:rPr lang="nl-BE" sz="2000" dirty="0"/>
              <a:t>die om anderen geven zijn gelukkiger dan wie meer op </a:t>
            </a:r>
            <a:r>
              <a:rPr lang="nl-BE" sz="2000" dirty="0" smtClean="0"/>
              <a:t>zichzelf betrokken 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NL" sz="2000" b="1" dirty="0" smtClean="0"/>
              <a:t>Gezondheid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NL" sz="2000" b="1" dirty="0"/>
              <a:t>-</a:t>
            </a:r>
            <a:r>
              <a:rPr lang="nl-NL" sz="2000" dirty="0" smtClean="0"/>
              <a:t> maar zeer groot aanpassingsvermogen (behalve aan chronische pijn of geestelijk lijden)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NL" sz="2000" dirty="0" smtClean="0"/>
              <a:t>	+Zieken vaak niet ongelukkiger dan gezonden;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NL" sz="2000" dirty="0" smtClean="0"/>
              <a:t>	+Gezonden overschatten sterk het verlies aan geluk door ziekte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NL" sz="2000" b="1" dirty="0" smtClean="0"/>
              <a:t>Persoonlijke vrijheid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NL" sz="2000" dirty="0" smtClean="0"/>
              <a:t>- kwaliteit van de overheid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86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 en Geluk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Gezonde mensen zijn over het algemeen niet gelukkiger dan zieke mensen maar…</a:t>
            </a:r>
          </a:p>
          <a:p>
            <a:r>
              <a:rPr lang="nl-NL" dirty="0" smtClean="0"/>
              <a:t>Optimistische mensen zijn over het algemeen gezonder dan eerder pessimistische mensen</a:t>
            </a:r>
          </a:p>
          <a:p>
            <a:pPr marL="2743200" lvl="6" indent="0">
              <a:buNone/>
            </a:pPr>
            <a:r>
              <a:rPr lang="nl-NL" dirty="0" smtClean="0"/>
              <a:t>       en…</a:t>
            </a:r>
          </a:p>
          <a:p>
            <a:pPr lvl="2"/>
            <a:r>
              <a:rPr lang="nl-NL" dirty="0" smtClean="0"/>
              <a:t>OPTIMISME is</a:t>
            </a:r>
          </a:p>
          <a:p>
            <a:pPr lvl="3"/>
            <a:r>
              <a:rPr lang="nl-NL" dirty="0" smtClean="0"/>
              <a:t>50% genetisch			</a:t>
            </a:r>
          </a:p>
          <a:p>
            <a:pPr lvl="3"/>
            <a:r>
              <a:rPr lang="nl-NL" dirty="0" smtClean="0"/>
              <a:t>10%omgeving</a:t>
            </a:r>
          </a:p>
          <a:p>
            <a:pPr lvl="3"/>
            <a:r>
              <a:rPr lang="nl-NL" dirty="0" smtClean="0"/>
              <a:t>40% heb je </a:t>
            </a:r>
            <a:r>
              <a:rPr lang="nl-NL" b="1" u="sng" dirty="0" smtClean="0"/>
              <a:t>zelf</a:t>
            </a:r>
            <a:r>
              <a:rPr lang="nl-NL" dirty="0" smtClean="0"/>
              <a:t> in handen</a:t>
            </a:r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73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000"/>
              <a:t>Wetenschap versus Filosofie van het geluk</a:t>
            </a:r>
            <a:endParaRPr lang="en-US" sz="40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Geluk is meer dan subjectief welbevinden (filo), maar subjectief welbevinden is wel een belangrijke component van geluk (ec.)</a:t>
            </a:r>
          </a:p>
          <a:p>
            <a:r>
              <a:rPr lang="nl-BE"/>
              <a:t>Mensen niet per se gelukkig willen maken tegen hun zin (ec.), al weet je zeker dat je mensen ongelukkig maakt door hen in alles hun zin te geven (filo)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BE" sz="3600"/>
              <a:t>Tijdspatronen bij nutsbeleving</a:t>
            </a:r>
            <a:endParaRPr lang="nl-NL" sz="3600"/>
          </a:p>
        </p:txBody>
      </p:sp>
      <p:grpSp>
        <p:nvGrpSpPr>
          <p:cNvPr id="68613" name="Group 5"/>
          <p:cNvGrpSpPr>
            <a:grpSpLocks noChangeAspect="1"/>
          </p:cNvGrpSpPr>
          <p:nvPr/>
        </p:nvGrpSpPr>
        <p:grpSpPr bwMode="auto">
          <a:xfrm>
            <a:off x="990600" y="2514600"/>
            <a:ext cx="3810000" cy="3036888"/>
            <a:chOff x="2257" y="1507"/>
            <a:chExt cx="7200" cy="5827"/>
          </a:xfrm>
        </p:grpSpPr>
        <p:sp>
          <p:nvSpPr>
            <p:cNvPr id="68614" name="AutoShape 6"/>
            <p:cNvSpPr>
              <a:spLocks noChangeAspect="1" noChangeArrowheads="1"/>
            </p:cNvSpPr>
            <p:nvPr/>
          </p:nvSpPr>
          <p:spPr bwMode="auto">
            <a:xfrm>
              <a:off x="2257" y="1507"/>
              <a:ext cx="7200" cy="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615" name="Line 7"/>
            <p:cNvSpPr>
              <a:spLocks noChangeShapeType="1"/>
            </p:cNvSpPr>
            <p:nvPr/>
          </p:nvSpPr>
          <p:spPr bwMode="auto">
            <a:xfrm flipH="1">
              <a:off x="2833" y="2434"/>
              <a:ext cx="1" cy="27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>
              <a:off x="2833" y="5215"/>
              <a:ext cx="58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617" name="Line 9"/>
            <p:cNvSpPr>
              <a:spLocks noChangeShapeType="1"/>
            </p:cNvSpPr>
            <p:nvPr/>
          </p:nvSpPr>
          <p:spPr bwMode="auto">
            <a:xfrm flipV="1">
              <a:off x="3313" y="3494"/>
              <a:ext cx="1814" cy="1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618" name="Line 10"/>
            <p:cNvSpPr>
              <a:spLocks noChangeShapeType="1"/>
            </p:cNvSpPr>
            <p:nvPr/>
          </p:nvSpPr>
          <p:spPr bwMode="auto">
            <a:xfrm>
              <a:off x="5137" y="349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>
              <a:off x="5137" y="3494"/>
              <a:ext cx="2304" cy="23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 flipV="1">
              <a:off x="7441" y="5215"/>
              <a:ext cx="680" cy="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8621" name="Group 13"/>
          <p:cNvGrpSpPr>
            <a:grpSpLocks noChangeAspect="1"/>
          </p:cNvGrpSpPr>
          <p:nvPr/>
        </p:nvGrpSpPr>
        <p:grpSpPr bwMode="auto">
          <a:xfrm>
            <a:off x="4495800" y="2660650"/>
            <a:ext cx="3733800" cy="2978150"/>
            <a:chOff x="2257" y="1507"/>
            <a:chExt cx="7200" cy="5827"/>
          </a:xfrm>
        </p:grpSpPr>
        <p:sp>
          <p:nvSpPr>
            <p:cNvPr id="68622" name="AutoShape 14"/>
            <p:cNvSpPr>
              <a:spLocks noChangeAspect="1" noChangeArrowheads="1"/>
            </p:cNvSpPr>
            <p:nvPr/>
          </p:nvSpPr>
          <p:spPr bwMode="auto">
            <a:xfrm>
              <a:off x="2257" y="1507"/>
              <a:ext cx="7200" cy="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 flipH="1">
              <a:off x="2833" y="2434"/>
              <a:ext cx="1" cy="27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>
              <a:off x="2833" y="5215"/>
              <a:ext cx="58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 flipV="1">
              <a:off x="6289" y="5215"/>
              <a:ext cx="1814" cy="1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626" name="Line 18"/>
            <p:cNvSpPr>
              <a:spLocks noChangeShapeType="1"/>
            </p:cNvSpPr>
            <p:nvPr/>
          </p:nvSpPr>
          <p:spPr bwMode="auto">
            <a:xfrm>
              <a:off x="5137" y="349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627" name="Line 19"/>
            <p:cNvSpPr>
              <a:spLocks noChangeShapeType="1"/>
            </p:cNvSpPr>
            <p:nvPr/>
          </p:nvSpPr>
          <p:spPr bwMode="auto">
            <a:xfrm>
              <a:off x="3985" y="4553"/>
              <a:ext cx="2304" cy="23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628" name="Line 20"/>
            <p:cNvSpPr>
              <a:spLocks noChangeShapeType="1"/>
            </p:cNvSpPr>
            <p:nvPr/>
          </p:nvSpPr>
          <p:spPr bwMode="auto">
            <a:xfrm flipV="1">
              <a:off x="3313" y="4553"/>
              <a:ext cx="680" cy="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533400" y="3184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 sz="1000"/>
              <a:t>nut</a:t>
            </a:r>
            <a:endParaRPr lang="nl-NL" sz="1000"/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4419600" y="3184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 sz="1000"/>
              <a:t>nut</a:t>
            </a:r>
            <a:endParaRPr lang="nl-NL" sz="1000"/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3733800" y="4708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 sz="1000"/>
              <a:t>tijd</a:t>
            </a:r>
            <a:endParaRPr lang="nl-NL" sz="1000"/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7467600" y="4708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 sz="1000"/>
              <a:t>tijd</a:t>
            </a:r>
            <a:endParaRPr lang="nl-NL" sz="1000"/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143000" y="23622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/>
              <a:t>1) Consumptie (de eerste keer)</a:t>
            </a:r>
            <a:endParaRPr lang="nl-NL"/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800600" y="23622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/>
              <a:t>2) Consumptie (na vele keren)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BE" sz="3600"/>
              <a:t>Tijdspatronen bij nutsbeleving</a:t>
            </a:r>
            <a:endParaRPr lang="nl-NL" sz="3600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419600" y="312420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 sz="1000"/>
              <a:t>nut</a:t>
            </a:r>
            <a:endParaRPr lang="nl-NL" sz="1000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838200" y="2362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/>
              <a:t>3) Zelfrealisatie (de eerste keer)</a:t>
            </a:r>
            <a:endParaRPr lang="nl-NL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724400" y="23622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/>
              <a:t>4) Zelfrealisatie (na vele keren)</a:t>
            </a:r>
            <a:endParaRPr lang="nl-NL"/>
          </a:p>
        </p:txBody>
      </p:sp>
      <p:grpSp>
        <p:nvGrpSpPr>
          <p:cNvPr id="69640" name="Group 8"/>
          <p:cNvGrpSpPr>
            <a:grpSpLocks noChangeAspect="1"/>
          </p:cNvGrpSpPr>
          <p:nvPr/>
        </p:nvGrpSpPr>
        <p:grpSpPr bwMode="auto">
          <a:xfrm>
            <a:off x="533400" y="2590800"/>
            <a:ext cx="3962400" cy="3659188"/>
            <a:chOff x="2257" y="1507"/>
            <a:chExt cx="7200" cy="6754"/>
          </a:xfrm>
        </p:grpSpPr>
        <p:sp>
          <p:nvSpPr>
            <p:cNvPr id="69641" name="AutoShape 9"/>
            <p:cNvSpPr>
              <a:spLocks noChangeAspect="1" noChangeArrowheads="1"/>
            </p:cNvSpPr>
            <p:nvPr/>
          </p:nvSpPr>
          <p:spPr bwMode="auto">
            <a:xfrm>
              <a:off x="2257" y="1507"/>
              <a:ext cx="7200" cy="6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2" name="Line 10"/>
            <p:cNvSpPr>
              <a:spLocks noChangeShapeType="1"/>
            </p:cNvSpPr>
            <p:nvPr/>
          </p:nvSpPr>
          <p:spPr bwMode="auto">
            <a:xfrm flipH="1">
              <a:off x="2833" y="2434"/>
              <a:ext cx="1" cy="27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3" name="Line 11"/>
            <p:cNvSpPr>
              <a:spLocks noChangeShapeType="1"/>
            </p:cNvSpPr>
            <p:nvPr/>
          </p:nvSpPr>
          <p:spPr bwMode="auto">
            <a:xfrm>
              <a:off x="2833" y="5215"/>
              <a:ext cx="58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4" name="Line 12"/>
            <p:cNvSpPr>
              <a:spLocks noChangeShapeType="1"/>
            </p:cNvSpPr>
            <p:nvPr/>
          </p:nvSpPr>
          <p:spPr bwMode="auto">
            <a:xfrm flipV="1">
              <a:off x="4945" y="5215"/>
              <a:ext cx="1814" cy="1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5" name="Line 13"/>
            <p:cNvSpPr>
              <a:spLocks noChangeShapeType="1"/>
            </p:cNvSpPr>
            <p:nvPr/>
          </p:nvSpPr>
          <p:spPr bwMode="auto">
            <a:xfrm>
              <a:off x="5137" y="349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6" name="Line 14"/>
            <p:cNvSpPr>
              <a:spLocks noChangeShapeType="1"/>
            </p:cNvSpPr>
            <p:nvPr/>
          </p:nvSpPr>
          <p:spPr bwMode="auto">
            <a:xfrm flipV="1">
              <a:off x="6769" y="4553"/>
              <a:ext cx="680" cy="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9647" name="Line 15"/>
            <p:cNvSpPr>
              <a:spLocks noChangeShapeType="1"/>
            </p:cNvSpPr>
            <p:nvPr/>
          </p:nvSpPr>
          <p:spPr bwMode="auto">
            <a:xfrm>
              <a:off x="7441" y="4553"/>
              <a:ext cx="672" cy="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9648" name="Line 16"/>
            <p:cNvSpPr>
              <a:spLocks noChangeShapeType="1"/>
            </p:cNvSpPr>
            <p:nvPr/>
          </p:nvSpPr>
          <p:spPr bwMode="auto">
            <a:xfrm>
              <a:off x="3313" y="5215"/>
              <a:ext cx="1632" cy="17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9649" name="Group 17"/>
          <p:cNvGrpSpPr>
            <a:grpSpLocks noChangeAspect="1"/>
          </p:cNvGrpSpPr>
          <p:nvPr/>
        </p:nvGrpSpPr>
        <p:grpSpPr bwMode="auto">
          <a:xfrm>
            <a:off x="4648200" y="2667000"/>
            <a:ext cx="3810000" cy="3519488"/>
            <a:chOff x="2257" y="1507"/>
            <a:chExt cx="7200" cy="6754"/>
          </a:xfrm>
        </p:grpSpPr>
        <p:sp>
          <p:nvSpPr>
            <p:cNvPr id="69650" name="AutoShape 18"/>
            <p:cNvSpPr>
              <a:spLocks noChangeAspect="1" noChangeArrowheads="1"/>
            </p:cNvSpPr>
            <p:nvPr/>
          </p:nvSpPr>
          <p:spPr bwMode="auto">
            <a:xfrm>
              <a:off x="2257" y="1507"/>
              <a:ext cx="7200" cy="6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1" name="Line 19"/>
            <p:cNvSpPr>
              <a:spLocks noChangeShapeType="1"/>
            </p:cNvSpPr>
            <p:nvPr/>
          </p:nvSpPr>
          <p:spPr bwMode="auto">
            <a:xfrm flipH="1">
              <a:off x="2833" y="2434"/>
              <a:ext cx="1" cy="27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2" name="Line 20"/>
            <p:cNvSpPr>
              <a:spLocks noChangeShapeType="1"/>
            </p:cNvSpPr>
            <p:nvPr/>
          </p:nvSpPr>
          <p:spPr bwMode="auto">
            <a:xfrm>
              <a:off x="2833" y="5215"/>
              <a:ext cx="58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3" name="Line 21"/>
            <p:cNvSpPr>
              <a:spLocks noChangeShapeType="1"/>
            </p:cNvSpPr>
            <p:nvPr/>
          </p:nvSpPr>
          <p:spPr bwMode="auto">
            <a:xfrm flipV="1">
              <a:off x="4657" y="3493"/>
              <a:ext cx="1814" cy="1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4" name="Line 22"/>
            <p:cNvSpPr>
              <a:spLocks noChangeShapeType="1"/>
            </p:cNvSpPr>
            <p:nvPr/>
          </p:nvSpPr>
          <p:spPr bwMode="auto">
            <a:xfrm>
              <a:off x="5137" y="349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5" name="Line 23"/>
            <p:cNvSpPr>
              <a:spLocks noChangeShapeType="1"/>
            </p:cNvSpPr>
            <p:nvPr/>
          </p:nvSpPr>
          <p:spPr bwMode="auto">
            <a:xfrm flipV="1">
              <a:off x="3985" y="5215"/>
              <a:ext cx="680" cy="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9656" name="Line 24"/>
            <p:cNvSpPr>
              <a:spLocks noChangeShapeType="1"/>
            </p:cNvSpPr>
            <p:nvPr/>
          </p:nvSpPr>
          <p:spPr bwMode="auto">
            <a:xfrm>
              <a:off x="3313" y="5215"/>
              <a:ext cx="672" cy="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9657" name="Line 25"/>
            <p:cNvSpPr>
              <a:spLocks noChangeShapeType="1"/>
            </p:cNvSpPr>
            <p:nvPr/>
          </p:nvSpPr>
          <p:spPr bwMode="auto">
            <a:xfrm>
              <a:off x="6481" y="3493"/>
              <a:ext cx="1632" cy="17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3810000" y="472440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 sz="1000"/>
              <a:t>tijd</a:t>
            </a:r>
            <a:endParaRPr lang="nl-NL" sz="1000"/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457200" y="312420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 sz="1000"/>
              <a:t>nut</a:t>
            </a:r>
            <a:endParaRPr lang="nl-NL" sz="1000"/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7696200" y="472440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 sz="1000"/>
              <a:t>tijd</a:t>
            </a:r>
            <a:endParaRPr lang="nl-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Aforismen over geluk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Geluk : de kunst een boeketje te maken met bloemen uit je buurt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Hoe gelukkiger men is, hoe minder aandacht men aan geluk besteedt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De drie essentiële elementen van geluk zijn : iets te doen hebben, iemand om lief te hebben en iets om naar uit te kijken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Als konijnenpootjes geluk brengen wat deed het konijn dan verkeerd ?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Geluk is een vogel die je al lang zoekt en ‘s morgens plots op je vensterbank zit te zingen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Het grote geheim van geluk is met </a:t>
            </a:r>
            <a:r>
              <a:rPr lang="nl-NL" sz="2000" dirty="0" err="1" smtClean="0">
                <a:solidFill>
                  <a:schemeClr val="bg1"/>
                </a:solidFill>
              </a:rPr>
              <a:t>zichzelve</a:t>
            </a:r>
            <a:r>
              <a:rPr lang="nl-NL" sz="2000" dirty="0" smtClean="0">
                <a:solidFill>
                  <a:schemeClr val="bg1"/>
                </a:solidFill>
              </a:rPr>
              <a:t> goed te staan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Geluk is zachtjes drijven op de stroom van het leven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Geluk is Picasso die géén plastisch chirurg is geworden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…..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xmlns="" val="5010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Geluk en zinvolheid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sz="2400" dirty="0"/>
              <a:t>Zin van het leven hangt samen met vermogen om een band te leggen tussen ons eigen beperkte bestaan en iets dat veel groter is dan </a:t>
            </a:r>
            <a:r>
              <a:rPr lang="nl-BE" sz="2400" dirty="0" smtClean="0"/>
              <a:t>onszelf</a:t>
            </a:r>
          </a:p>
          <a:p>
            <a:pPr marL="0" indent="0">
              <a:lnSpc>
                <a:spcPct val="80000"/>
              </a:lnSpc>
              <a:buNone/>
            </a:pPr>
            <a:endParaRPr lang="nl-BE" sz="2400" u="sng" dirty="0"/>
          </a:p>
          <a:p>
            <a:pPr>
              <a:lnSpc>
                <a:spcPct val="80000"/>
              </a:lnSpc>
            </a:pPr>
            <a:r>
              <a:rPr lang="nl-BE" sz="2400" u="sng" dirty="0"/>
              <a:t>Transcendentie</a:t>
            </a:r>
            <a:r>
              <a:rPr lang="nl-BE" sz="2400" dirty="0"/>
              <a:t>: verbondenheid met God of met kosmos, engagement voor een goede zaak of voor een concrete andere persoon</a:t>
            </a:r>
          </a:p>
          <a:p>
            <a:pPr marL="0" indent="0">
              <a:lnSpc>
                <a:spcPct val="80000"/>
              </a:lnSpc>
              <a:buNone/>
            </a:pPr>
            <a:endParaRPr lang="nl-BE" sz="2400" dirty="0"/>
          </a:p>
          <a:p>
            <a:pPr>
              <a:lnSpc>
                <a:spcPct val="80000"/>
              </a:lnSpc>
            </a:pPr>
            <a:r>
              <a:rPr lang="nl-BE" sz="2400" dirty="0"/>
              <a:t>Tegen stoïcisme: wie de emotionele dieptepunten van het bestaan wil vermijden elimineert ook de hoogtepunten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Besluit: Wat is geluk?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nl-BE" sz="2000" dirty="0" smtClean="0"/>
              <a:t>Is een </a:t>
            </a:r>
            <a:r>
              <a:rPr lang="nl-BE" sz="2000" dirty="0"/>
              <a:t>mens is gelukkig als hij zelf oordeelt dat hij dat </a:t>
            </a:r>
            <a:r>
              <a:rPr lang="nl-BE" sz="2000" dirty="0" smtClean="0"/>
              <a:t>is?</a:t>
            </a:r>
          </a:p>
          <a:p>
            <a:pPr marL="0" indent="0">
              <a:lnSpc>
                <a:spcPct val="80000"/>
              </a:lnSpc>
              <a:buNone/>
            </a:pPr>
            <a:endParaRPr lang="nl-BE" sz="2000" dirty="0"/>
          </a:p>
          <a:p>
            <a:pPr marL="0" indent="0">
              <a:lnSpc>
                <a:spcPct val="80000"/>
              </a:lnSpc>
              <a:buNone/>
            </a:pPr>
            <a:endParaRPr lang="nl-BE" sz="2000" dirty="0" smtClean="0"/>
          </a:p>
          <a:p>
            <a:pPr marL="0" indent="0">
              <a:lnSpc>
                <a:spcPct val="80000"/>
              </a:lnSpc>
              <a:buNone/>
            </a:pPr>
            <a:endParaRPr lang="nl-BE" sz="2000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sz="2000" dirty="0" smtClean="0"/>
              <a:t>Geluk </a:t>
            </a:r>
            <a:r>
              <a:rPr lang="nl-BE" sz="2000" dirty="0"/>
              <a:t>als een activiteit: geluk van verzamelaar ligt in moeizame opbouw van zijn verzameling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sz="2000" dirty="0"/>
              <a:t>Intrinsieke motivatie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sz="2000" dirty="0"/>
              <a:t>Nood aan authentieke erkenning door (minstens enkele) anderen: mijn geluk hangt niet alleen af van mijn goed gevoel!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sz="2000" dirty="0"/>
              <a:t>Integratie van dimensie van sterfelijkheid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sz="2000" dirty="0"/>
              <a:t>Deelname aan zinvolle </a:t>
            </a:r>
            <a:r>
              <a:rPr lang="nl-BE" sz="2000" dirty="0" smtClean="0"/>
              <a:t>activiteiten</a:t>
            </a:r>
            <a:r>
              <a:rPr lang="nl-BE" sz="2000" dirty="0"/>
              <a:t>	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029200" y="685800"/>
            <a:ext cx="4114800" cy="6172200"/>
          </a:xfrm>
          <a:solidFill>
            <a:srgbClr val="92D050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BE" sz="1600" b="1" dirty="0"/>
              <a:t>	</a:t>
            </a:r>
            <a:endParaRPr lang="nl-BE" sz="16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nl-BE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nl-BE" sz="16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nl-BE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BE" sz="1600" b="1" dirty="0" smtClean="0"/>
              <a:t> </a:t>
            </a:r>
            <a:r>
              <a:rPr lang="nl-BE" b="1" dirty="0" smtClean="0"/>
              <a:t>We zien de dingen en de mensen niet zoals </a:t>
            </a:r>
            <a:r>
              <a:rPr lang="nl-BE" sz="3600" b="1" i="1" dirty="0" smtClean="0"/>
              <a:t>zij </a:t>
            </a:r>
            <a:r>
              <a:rPr lang="nl-BE" b="1" dirty="0" smtClean="0"/>
              <a:t>zijn.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nl-BE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BE" b="1" dirty="0" smtClean="0"/>
              <a:t>We zien de dingen en de mensen zoals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nl-BE" b="1" dirty="0"/>
              <a:t> </a:t>
            </a:r>
            <a:r>
              <a:rPr lang="nl-BE" b="1" dirty="0" smtClean="0"/>
              <a:t>   </a:t>
            </a:r>
            <a:r>
              <a:rPr lang="nl-BE" sz="3600" b="1" i="1" dirty="0" smtClean="0"/>
              <a:t>wij</a:t>
            </a:r>
            <a:r>
              <a:rPr lang="nl-BE" b="1" dirty="0" smtClean="0"/>
              <a:t> zijn</a:t>
            </a:r>
            <a:r>
              <a:rPr lang="nl-BE" sz="1600" b="1" dirty="0" smtClean="0"/>
              <a:t>.</a:t>
            </a:r>
            <a:endParaRPr lang="nl-N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85801"/>
            <a:ext cx="5105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>
                <a:solidFill>
                  <a:srgbClr val="FFFF00"/>
                </a:solidFill>
              </a:rPr>
              <a:t>Een test van onze </a:t>
            </a:r>
            <a:r>
              <a:rPr lang="nl-BE" dirty="0" err="1">
                <a:solidFill>
                  <a:srgbClr val="FFFF00"/>
                </a:solidFill>
              </a:rPr>
              <a:t>intuïtie</a:t>
            </a:r>
            <a:r>
              <a:rPr lang="nl-BE" dirty="0">
                <a:solidFill>
                  <a:srgbClr val="FFFF00"/>
                </a:solidFill>
              </a:rPr>
              <a:t/>
            </a:r>
            <a:br>
              <a:rPr lang="nl-BE" dirty="0">
                <a:solidFill>
                  <a:srgbClr val="FFFF00"/>
                </a:solidFill>
              </a:rPr>
            </a:br>
            <a:r>
              <a:rPr lang="nl-BE" sz="1800" dirty="0">
                <a:solidFill>
                  <a:srgbClr val="FFFF00"/>
                </a:solidFill>
              </a:rPr>
              <a:t>(Richard </a:t>
            </a:r>
            <a:r>
              <a:rPr lang="nl-BE" sz="1800" dirty="0" err="1">
                <a:solidFill>
                  <a:srgbClr val="FFFF00"/>
                </a:solidFill>
              </a:rPr>
              <a:t>Layard</a:t>
            </a:r>
            <a:r>
              <a:rPr lang="nl-BE" sz="1800" dirty="0">
                <a:solidFill>
                  <a:srgbClr val="FFFF00"/>
                </a:solidFill>
              </a:rPr>
              <a:t>, </a:t>
            </a:r>
            <a:r>
              <a:rPr lang="nl-BE" sz="1800" i="1" dirty="0">
                <a:solidFill>
                  <a:srgbClr val="FFFF00"/>
                </a:solidFill>
              </a:rPr>
              <a:t>Waarom zijn we niet gelukkig?,</a:t>
            </a:r>
            <a:r>
              <a:rPr lang="nl-BE" sz="1800" dirty="0">
                <a:solidFill>
                  <a:srgbClr val="FFFF00"/>
                </a:solidFill>
              </a:rPr>
              <a:t> Atlas, Amsterdam/Antwerpen, </a:t>
            </a:r>
            <a:r>
              <a:rPr lang="nl-BE" sz="1800" dirty="0" smtClean="0">
                <a:solidFill>
                  <a:srgbClr val="FFFF00"/>
                </a:solidFill>
              </a:rPr>
              <a:t>2005)</a:t>
            </a:r>
            <a:r>
              <a:rPr lang="nl-BE" sz="1800" dirty="0" smtClean="0"/>
              <a:t>, </a:t>
            </a:r>
            <a:r>
              <a:rPr lang="nl-BE" sz="1800" dirty="0"/>
              <a:t>p. 49)</a:t>
            </a:r>
            <a:endParaRPr lang="en-US" sz="1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nl-BE" dirty="0"/>
              <a:t>In welke wereld verkies je te leven?</a:t>
            </a:r>
          </a:p>
          <a:p>
            <a:r>
              <a:rPr lang="nl-BE" b="1" dirty="0">
                <a:solidFill>
                  <a:srgbClr val="FFFF00"/>
                </a:solidFill>
              </a:rPr>
              <a:t>Wereld 1</a:t>
            </a:r>
            <a:r>
              <a:rPr lang="nl-BE" dirty="0">
                <a:solidFill>
                  <a:srgbClr val="FFFF00"/>
                </a:solidFill>
              </a:rPr>
              <a:t>: ik verdien </a:t>
            </a:r>
            <a:r>
              <a:rPr lang="nl-BE" dirty="0">
                <a:solidFill>
                  <a:schemeClr val="bg1"/>
                </a:solidFill>
              </a:rPr>
              <a:t>50.000 Euro </a:t>
            </a:r>
            <a:r>
              <a:rPr lang="nl-BE" dirty="0">
                <a:solidFill>
                  <a:srgbClr val="FFFF00"/>
                </a:solidFill>
              </a:rPr>
              <a:t>per jaar, de anderen gemiddeld 25.000 Euro per jaar</a:t>
            </a:r>
            <a:endParaRPr lang="nl-BE" b="1" dirty="0">
              <a:solidFill>
                <a:srgbClr val="FFFF00"/>
              </a:solidFill>
            </a:endParaRPr>
          </a:p>
          <a:p>
            <a:r>
              <a:rPr lang="nl-BE" b="1" dirty="0">
                <a:solidFill>
                  <a:srgbClr val="FFFF00"/>
                </a:solidFill>
              </a:rPr>
              <a:t>Wereld 2</a:t>
            </a:r>
            <a:r>
              <a:rPr lang="nl-BE" dirty="0">
                <a:solidFill>
                  <a:srgbClr val="FFFF00"/>
                </a:solidFill>
              </a:rPr>
              <a:t>: ik verdien </a:t>
            </a:r>
            <a:r>
              <a:rPr lang="nl-BE" dirty="0">
                <a:solidFill>
                  <a:schemeClr val="bg1"/>
                </a:solidFill>
              </a:rPr>
              <a:t>100.000 Euro </a:t>
            </a:r>
            <a:r>
              <a:rPr lang="nl-BE" dirty="0">
                <a:solidFill>
                  <a:srgbClr val="FFFF00"/>
                </a:solidFill>
              </a:rPr>
              <a:t>per jaar, de anderen gemiddeld 250.000 Euro per jaar.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Resultaat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6629400" cy="4525963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nl-BE" sz="2800" dirty="0"/>
              <a:t>De meesten verkiezen wereld 1 boven 2.</a:t>
            </a:r>
          </a:p>
          <a:p>
            <a:pPr>
              <a:buFont typeface="Wingdings" pitchFamily="2" charset="2"/>
              <a:buNone/>
            </a:pPr>
            <a:r>
              <a:rPr lang="nl-BE" sz="2800" dirty="0"/>
              <a:t>→ We zijn vooral gehecht aan ons </a:t>
            </a:r>
            <a:r>
              <a:rPr lang="nl-BE" sz="2800" b="1" dirty="0"/>
              <a:t>relatief inkomen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r>
              <a:rPr lang="nl-BE" sz="2400" dirty="0"/>
              <a:t>We willen liever meer dan de anderen dan meer.</a:t>
            </a:r>
          </a:p>
          <a:p>
            <a:r>
              <a:rPr lang="nl-BE" sz="2400" dirty="0"/>
              <a:t>We maximeren dus niet ons materieel eigenbelang</a:t>
            </a:r>
          </a:p>
          <a:p>
            <a:r>
              <a:rPr lang="nl-BE" sz="2400" dirty="0"/>
              <a:t>Onze blik is op de anderen gericht, eerder dan op wat we zelf hebben</a:t>
            </a:r>
          </a:p>
          <a:p>
            <a:r>
              <a:rPr lang="nl-BE" sz="2400" dirty="0"/>
              <a:t>We zijn sociale wezens, maar veeleer door afgunst dan door mededogen!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99822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solidFill>
                  <a:srgbClr val="FFFF00"/>
                </a:solidFill>
              </a:rPr>
              <a:t>Nieuwe keuze</a:t>
            </a:r>
            <a:br>
              <a:rPr lang="nl-BE" dirty="0">
                <a:solidFill>
                  <a:srgbClr val="FFFF00"/>
                </a:solidFill>
              </a:rPr>
            </a:br>
            <a:r>
              <a:rPr lang="nl-BE" sz="2000" dirty="0">
                <a:solidFill>
                  <a:srgbClr val="FFFF00"/>
                </a:solidFill>
              </a:rPr>
              <a:t>(</a:t>
            </a:r>
            <a:r>
              <a:rPr lang="nl-BE" sz="2000" dirty="0" err="1">
                <a:solidFill>
                  <a:srgbClr val="FFFF00"/>
                </a:solidFill>
              </a:rPr>
              <a:t>Layard</a:t>
            </a:r>
            <a:r>
              <a:rPr lang="nl-BE" sz="2000" dirty="0">
                <a:solidFill>
                  <a:srgbClr val="FFFF00"/>
                </a:solidFill>
              </a:rPr>
              <a:t>, p. 54)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nl-BE" b="1" dirty="0">
              <a:solidFill>
                <a:srgbClr val="FFFF00"/>
              </a:solidFill>
            </a:endParaRPr>
          </a:p>
          <a:p>
            <a:r>
              <a:rPr lang="nl-BE" b="1" dirty="0">
                <a:solidFill>
                  <a:srgbClr val="FFFF00"/>
                </a:solidFill>
              </a:rPr>
              <a:t>Wereld 1</a:t>
            </a:r>
            <a:r>
              <a:rPr lang="nl-BE" dirty="0">
                <a:solidFill>
                  <a:srgbClr val="FFFF00"/>
                </a:solidFill>
              </a:rPr>
              <a:t>: ik heb 2 weken vakantie per jaar, de anderen 1 week</a:t>
            </a:r>
          </a:p>
          <a:p>
            <a:pPr>
              <a:buFont typeface="Wingdings" pitchFamily="2" charset="2"/>
              <a:buNone/>
            </a:pPr>
            <a:endParaRPr lang="nl-BE" b="1" dirty="0">
              <a:solidFill>
                <a:srgbClr val="FFFF00"/>
              </a:solidFill>
            </a:endParaRPr>
          </a:p>
          <a:p>
            <a:r>
              <a:rPr lang="nl-BE" b="1" dirty="0">
                <a:solidFill>
                  <a:srgbClr val="FFFF00"/>
                </a:solidFill>
              </a:rPr>
              <a:t>Wereld 2</a:t>
            </a:r>
            <a:r>
              <a:rPr lang="nl-BE" dirty="0">
                <a:solidFill>
                  <a:srgbClr val="FFFF00"/>
                </a:solidFill>
              </a:rPr>
              <a:t>: ik heb 4 weken vakantie per jaar, de anderen 8 weken.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3622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/>
              <a:t>Resultaat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7086600" cy="4525963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nl-BE" dirty="0"/>
              <a:t>Iedereen kiest 2!</a:t>
            </a:r>
          </a:p>
          <a:p>
            <a:pPr>
              <a:buFont typeface="Wingdings" pitchFamily="2" charset="2"/>
              <a:buNone/>
            </a:pPr>
            <a:r>
              <a:rPr lang="nl-BE" dirty="0"/>
              <a:t>→ mensen zijn competitief als het gaat om inkomen of materiële goederen, niet als het gaat om vrije tijd of immateriële rijkdom!</a:t>
            </a:r>
          </a:p>
          <a:p>
            <a:pPr>
              <a:buFont typeface="Wingdings" pitchFamily="2" charset="2"/>
              <a:buNone/>
            </a:pPr>
            <a:r>
              <a:rPr lang="nl-BE" dirty="0"/>
              <a:t>	</a:t>
            </a:r>
            <a:r>
              <a:rPr lang="nl-BE" dirty="0">
                <a:cs typeface="Arial" charset="0"/>
              </a:rPr>
              <a:t>→ </a:t>
            </a:r>
            <a:r>
              <a:rPr lang="nl-BE" b="1" dirty="0">
                <a:cs typeface="Arial" charset="0"/>
              </a:rPr>
              <a:t>Dit keuzepatroon riskeert ons ongelukkig te maken!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Rattenkoers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2800" dirty="0"/>
              <a:t>Het inkomen van de anderen is slecht voor ons eigen geluksgevoel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BE" sz="2800" dirty="0"/>
              <a:t>→ Als ik harder werk en mijn inkomen stijgt, dan maak ik anderen ongelukkiger!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BE" sz="2800" dirty="0"/>
              <a:t>→ Iedereen werkt harder en neemt minder vrije tijd.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BE" sz="2800" dirty="0"/>
              <a:t>→ </a:t>
            </a:r>
            <a:r>
              <a:rPr lang="nl-BE" sz="2800" b="1" u="sng" dirty="0" err="1"/>
              <a:t>Rat’s</a:t>
            </a:r>
            <a:r>
              <a:rPr lang="nl-BE" sz="2800" b="1" u="sng" dirty="0"/>
              <a:t> race</a:t>
            </a:r>
            <a:r>
              <a:rPr lang="nl-BE" sz="2800" dirty="0"/>
              <a:t>: mensen werken zich te pletter tussen hun 25 en hun 50 jaar - geen tijd voor kinderen, gezin, vrienden – om dan uitgeblust vervroegd uit de arbeidsmarkt te treden.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Rattenkoers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38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1282</Words>
  <Application>Microsoft Office PowerPoint</Application>
  <PresentationFormat>Diavoorstelling (4:3)</PresentationFormat>
  <Paragraphs>175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Kantoorthema</vt:lpstr>
      <vt:lpstr>De biologie van het geluk</vt:lpstr>
      <vt:lpstr>Verschil tussen…</vt:lpstr>
      <vt:lpstr>Aforismen over geluk</vt:lpstr>
      <vt:lpstr>Een test van onze intuïtie (Richard Layard, Waarom zijn we niet gelukkig?, Atlas, Amsterdam/Antwerpen, 2005), p. 49)</vt:lpstr>
      <vt:lpstr>Resultaat</vt:lpstr>
      <vt:lpstr>Nieuwe keuze (Layard, p. 54)</vt:lpstr>
      <vt:lpstr>Resultaat</vt:lpstr>
      <vt:lpstr>Rattenkoers</vt:lpstr>
      <vt:lpstr>Rattenkoers</vt:lpstr>
      <vt:lpstr>Paradox</vt:lpstr>
      <vt:lpstr>The Easterlin Paradox</vt:lpstr>
      <vt:lpstr>Dia 12</vt:lpstr>
      <vt:lpstr>Subjectief welzijn met BBP (Inglehart et al ,2008)</vt:lpstr>
      <vt:lpstr>Resultaat</vt:lpstr>
      <vt:lpstr>Inkomen en geluk</vt:lpstr>
      <vt:lpstr>Geluk en inkomen</vt:lpstr>
      <vt:lpstr>Herverdelen = meer geluk</vt:lpstr>
      <vt:lpstr>Geluk tijdens de levenscyclus</vt:lpstr>
      <vt:lpstr>Verklaring van de diverse paradoxen</vt:lpstr>
      <vt:lpstr>Mechanismen</vt:lpstr>
      <vt:lpstr>Subjectief welzijn als functie van inkomen en aspiratieniveau (Easterlin, p. 473)</vt:lpstr>
      <vt:lpstr>Wat maakt ons (on)gelukkig?</vt:lpstr>
      <vt:lpstr>Wat maakt ons (on)gelukkig?</vt:lpstr>
      <vt:lpstr>Wat maakt ons (on)gelukkig?</vt:lpstr>
      <vt:lpstr>Wat maakt ons (on)gelukkig?</vt:lpstr>
      <vt:lpstr>Gezondheid en Geluk</vt:lpstr>
      <vt:lpstr>Wetenschap versus Filosofie van het geluk</vt:lpstr>
      <vt:lpstr>Dia 28</vt:lpstr>
      <vt:lpstr>Dia 29</vt:lpstr>
      <vt:lpstr>Geluk en zinvolheid</vt:lpstr>
      <vt:lpstr>Besluit: Wat is geluk?</vt:lpstr>
      <vt:lpstr>Dia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Lowie Van Doninck</dc:creator>
  <cp:lastModifiedBy>Yvonne Oerlemans</cp:lastModifiedBy>
  <cp:revision>34</cp:revision>
  <cp:lastPrinted>1601-01-01T00:00:00Z</cp:lastPrinted>
  <dcterms:created xsi:type="dcterms:W3CDTF">1601-01-01T00:00:00Z</dcterms:created>
  <dcterms:modified xsi:type="dcterms:W3CDTF">2015-06-11T12:02:13Z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